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46" r:id="rId5"/>
    <p:sldMasterId id="2147483758" r:id="rId6"/>
    <p:sldMasterId id="2147483770" r:id="rId7"/>
    <p:sldMasterId id="2147483782" r:id="rId8"/>
    <p:sldMasterId id="2147483794" r:id="rId9"/>
    <p:sldMasterId id="2147483806" r:id="rId10"/>
    <p:sldMasterId id="2147483818" r:id="rId11"/>
    <p:sldMasterId id="2147483854" r:id="rId12"/>
    <p:sldMasterId id="2147483866" r:id="rId13"/>
    <p:sldMasterId id="2147483878" r:id="rId14"/>
    <p:sldMasterId id="2147483890" r:id="rId15"/>
    <p:sldMasterId id="2147483902" r:id="rId16"/>
    <p:sldMasterId id="2147483914" r:id="rId17"/>
    <p:sldMasterId id="2147483926" r:id="rId18"/>
  </p:sldMasterIdLst>
  <p:notesMasterIdLst>
    <p:notesMasterId r:id="rId82"/>
  </p:notesMasterIdLst>
  <p:sldIdLst>
    <p:sldId id="258" r:id="rId19"/>
    <p:sldId id="256" r:id="rId20"/>
    <p:sldId id="260" r:id="rId21"/>
    <p:sldId id="261" r:id="rId22"/>
    <p:sldId id="268" r:id="rId23"/>
    <p:sldId id="269" r:id="rId24"/>
    <p:sldId id="271" r:id="rId25"/>
    <p:sldId id="273" r:id="rId26"/>
    <p:sldId id="272" r:id="rId27"/>
    <p:sldId id="274" r:id="rId28"/>
    <p:sldId id="276" r:id="rId29"/>
    <p:sldId id="278" r:id="rId30"/>
    <p:sldId id="279" r:id="rId31"/>
    <p:sldId id="281" r:id="rId32"/>
    <p:sldId id="282" r:id="rId33"/>
    <p:sldId id="284" r:id="rId34"/>
    <p:sldId id="262" r:id="rId35"/>
    <p:sldId id="263" r:id="rId36"/>
    <p:sldId id="286" r:id="rId37"/>
    <p:sldId id="289" r:id="rId38"/>
    <p:sldId id="288" r:id="rId39"/>
    <p:sldId id="290" r:id="rId40"/>
    <p:sldId id="291" r:id="rId41"/>
    <p:sldId id="293" r:id="rId42"/>
    <p:sldId id="294" r:id="rId43"/>
    <p:sldId id="297" r:id="rId44"/>
    <p:sldId id="296" r:id="rId45"/>
    <p:sldId id="298" r:id="rId46"/>
    <p:sldId id="299" r:id="rId47"/>
    <p:sldId id="300" r:id="rId48"/>
    <p:sldId id="301" r:id="rId49"/>
    <p:sldId id="302" r:id="rId50"/>
    <p:sldId id="303" r:id="rId51"/>
    <p:sldId id="304" r:id="rId52"/>
    <p:sldId id="305" r:id="rId53"/>
    <p:sldId id="307" r:id="rId54"/>
    <p:sldId id="308" r:id="rId55"/>
    <p:sldId id="309" r:id="rId56"/>
    <p:sldId id="310" r:id="rId57"/>
    <p:sldId id="324" r:id="rId58"/>
    <p:sldId id="317" r:id="rId59"/>
    <p:sldId id="318" r:id="rId60"/>
    <p:sldId id="319" r:id="rId61"/>
    <p:sldId id="322" r:id="rId62"/>
    <p:sldId id="320" r:id="rId63"/>
    <p:sldId id="323" r:id="rId64"/>
    <p:sldId id="325" r:id="rId65"/>
    <p:sldId id="326" r:id="rId66"/>
    <p:sldId id="327" r:id="rId67"/>
    <p:sldId id="328" r:id="rId68"/>
    <p:sldId id="330" r:id="rId69"/>
    <p:sldId id="331" r:id="rId70"/>
    <p:sldId id="334" r:id="rId71"/>
    <p:sldId id="332" r:id="rId72"/>
    <p:sldId id="333" r:id="rId73"/>
    <p:sldId id="335" r:id="rId74"/>
    <p:sldId id="336" r:id="rId75"/>
    <p:sldId id="337" r:id="rId76"/>
    <p:sldId id="338" r:id="rId77"/>
    <p:sldId id="339" r:id="rId78"/>
    <p:sldId id="340" r:id="rId79"/>
    <p:sldId id="341" r:id="rId80"/>
    <p:sldId id="342"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00"/>
    <a:srgbClr val="006600"/>
    <a:srgbClr val="0033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218"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61" Type="http://schemas.openxmlformats.org/officeDocument/2006/relationships/slide" Target="slides/slide43.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59473E-40FE-40B2-BE3B-619461BCC002}" type="datetimeFigureOut">
              <a:rPr lang="en-US" smtClean="0"/>
              <a:t>3/2/2021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F426F2-A6E8-4159-8B8F-849E883C72B2}" type="slidenum">
              <a:rPr lang="en-US" smtClean="0"/>
              <a:t>‹#›</a:t>
            </a:fld>
            <a:endParaRPr lang="en-US"/>
          </a:p>
        </p:txBody>
      </p:sp>
    </p:spTree>
    <p:extLst>
      <p:ext uri="{BB962C8B-B14F-4D97-AF65-F5344CB8AC3E}">
        <p14:creationId xmlns:p14="http://schemas.microsoft.com/office/powerpoint/2010/main" val="3201072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want to</a:t>
            </a:r>
            <a:r>
              <a:rPr lang="en-US" baseline="0" dirty="0"/>
              <a:t> have students write Mild beside the word Temperate on their Terrestrial Biome Chart</a:t>
            </a:r>
            <a:endParaRPr lang="en-US" dirty="0"/>
          </a:p>
        </p:txBody>
      </p:sp>
      <p:sp>
        <p:nvSpPr>
          <p:cNvPr id="4" name="Slide Number Placeholder 3"/>
          <p:cNvSpPr>
            <a:spLocks noGrp="1"/>
          </p:cNvSpPr>
          <p:nvPr>
            <p:ph type="sldNum" sz="quarter" idx="10"/>
          </p:nvPr>
        </p:nvSpPr>
        <p:spPr/>
        <p:txBody>
          <a:bodyPr/>
          <a:lstStyle/>
          <a:p>
            <a:fld id="{B5F426F2-A6E8-4159-8B8F-849E883C72B2}" type="slidenum">
              <a:rPr lang="en-US" smtClean="0"/>
              <a:t>32</a:t>
            </a:fld>
            <a:endParaRPr lang="en-US"/>
          </a:p>
        </p:txBody>
      </p:sp>
    </p:spTree>
    <p:extLst>
      <p:ext uri="{BB962C8B-B14F-4D97-AF65-F5344CB8AC3E}">
        <p14:creationId xmlns:p14="http://schemas.microsoft.com/office/powerpoint/2010/main" val="932404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A12722-B9D1-4170-91E6-84C8A15165A0}"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B105A-0E45-41D4-9795-6E59FD1F542F}" type="slidenum">
              <a:rPr lang="en-US" smtClean="0"/>
              <a:t>‹#›</a:t>
            </a:fld>
            <a:endParaRPr lang="en-US"/>
          </a:p>
        </p:txBody>
      </p:sp>
    </p:spTree>
    <p:extLst>
      <p:ext uri="{BB962C8B-B14F-4D97-AF65-F5344CB8AC3E}">
        <p14:creationId xmlns:p14="http://schemas.microsoft.com/office/powerpoint/2010/main" val="265995996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12722-B9D1-4170-91E6-84C8A15165A0}"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B105A-0E45-41D4-9795-6E59FD1F542F}" type="slidenum">
              <a:rPr lang="en-US" smtClean="0"/>
              <a:t>‹#›</a:t>
            </a:fld>
            <a:endParaRPr lang="en-US"/>
          </a:p>
        </p:txBody>
      </p:sp>
    </p:spTree>
    <p:extLst>
      <p:ext uri="{BB962C8B-B14F-4D97-AF65-F5344CB8AC3E}">
        <p14:creationId xmlns:p14="http://schemas.microsoft.com/office/powerpoint/2010/main" val="273179204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4E8DB3-0A15-4FB2-B939-3B6DCAF5E87A}"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50674842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FB99A-C52C-49C8-9BD6-58CDD0A81A50}"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82179347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40E012-7080-4C97-AAE3-6F1E5320F7D2}"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56934751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4715A1-DA8D-4FB2-83FF-74938F702980}"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06770309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AE3B7DF-DFB8-421F-818F-E6F3F0F1B680}"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57368799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313CA4-9ABF-4840-93CC-EA6E2B769F4B}"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4909117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6242ED0-4364-447A-9532-B2151B1EE3D0}"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00723842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E3DE12-37A8-406A-B5EB-5B39A3FAC4A7}"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71613097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04A583-93B1-4C4F-843A-DB5C8B7EB42F}"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178784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397F17-2A7E-48F6-B031-6CCD9AF4094F}"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56267867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12722-B9D1-4170-91E6-84C8A15165A0}"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B105A-0E45-41D4-9795-6E59FD1F542F}" type="slidenum">
              <a:rPr lang="en-US" smtClean="0"/>
              <a:t>‹#›</a:t>
            </a:fld>
            <a:endParaRPr lang="en-US"/>
          </a:p>
        </p:txBody>
      </p:sp>
    </p:spTree>
    <p:extLst>
      <p:ext uri="{BB962C8B-B14F-4D97-AF65-F5344CB8AC3E}">
        <p14:creationId xmlns:p14="http://schemas.microsoft.com/office/powerpoint/2010/main" val="117590824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D18501-2E4E-4422-8312-DEF0977D4C0A}"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21406759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4E8DB3-0A15-4FB2-B939-3B6DCAF5E87A}"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70633109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FB99A-C52C-49C8-9BD6-58CDD0A81A50}"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428329026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40E012-7080-4C97-AAE3-6F1E5320F7D2}"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99041532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4715A1-DA8D-4FB2-83FF-74938F702980}"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407121816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AE3B7DF-DFB8-421F-818F-E6F3F0F1B680}"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59649477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313CA4-9ABF-4840-93CC-EA6E2B769F4B}"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85912239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6242ED0-4364-447A-9532-B2151B1EE3D0}"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401460494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E3DE12-37A8-406A-B5EB-5B39A3FAC4A7}"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92268683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04A583-93B1-4C4F-843A-DB5C8B7EB42F}"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78599440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8800E7-2D53-4F9D-BCC8-1D309D4377C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7054398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397F17-2A7E-48F6-B031-6CCD9AF4094F}"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00495192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D18501-2E4E-4422-8312-DEF0977D4C0A}"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22428677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8D15B0-EAC1-4B64-BF7E-EC14A35D1C4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53679102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A0AE8A-ED93-41D4-A25D-C7003E64AE8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28404625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386866-3523-4260-9627-071B167506FE}"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98600284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00230CE-B2C5-4086-B3A3-12EA3ECC3CE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91353913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FA5B553-20E7-4F2D-8D07-E8A70203228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77109210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DFADC3E-78A9-4998-8C01-98FFECEF221B}"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90244981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0166990-ABE4-4C74-AEB4-594EE171578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01752506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139D314-9F6E-4A00-8EB5-E50D99E8375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44016014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4B538C-12B7-40FC-931B-6D72AA33BFB4}"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27326921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C46F3D-93CC-4EAD-89A4-54FD1BFBF3F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1340538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D6C08F-FB1F-4AED-A798-ADF75C6E986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74547820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0CEED6-A5B0-4C0F-8A2C-DC927050210A}"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16622621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8D15B0-EAC1-4B64-BF7E-EC14A35D1C4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33442574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A0AE8A-ED93-41D4-A25D-C7003E64AE8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30177887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386866-3523-4260-9627-071B167506FE}"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55332537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00230CE-B2C5-4086-B3A3-12EA3ECC3CE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48469416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FA5B553-20E7-4F2D-8D07-E8A70203228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54420391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DFADC3E-78A9-4998-8C01-98FFECEF221B}"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3379752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0166990-ABE4-4C74-AEB4-594EE171578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39538162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EDBF3C-14F1-4CB7-AF40-22D387411220}"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84388450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139D314-9F6E-4A00-8EB5-E50D99E8375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03087797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C46F3D-93CC-4EAD-89A4-54FD1BFBF3F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189821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D6C08F-FB1F-4AED-A798-ADF75C6E986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85397970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0CEED6-A5B0-4C0F-8A2C-DC927050210A}"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00423450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8D15B0-EAC1-4B64-BF7E-EC14A35D1C4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97667775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A0AE8A-ED93-41D4-A25D-C7003E64AE8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35196807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386866-3523-4260-9627-071B167506FE}"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43272267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00230CE-B2C5-4086-B3A3-12EA3ECC3CE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54251698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FA5B553-20E7-4F2D-8D07-E8A70203228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75582853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DFADC3E-78A9-4998-8C01-98FFECEF221B}"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27685344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CA2BC4-8A8B-4E13-8734-1FC4AE3FABCA}"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22568303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0166990-ABE4-4C74-AEB4-594EE171578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1769288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139D314-9F6E-4A00-8EB5-E50D99E8375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01347840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C46F3D-93CC-4EAD-89A4-54FD1BFBF3F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9150211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D6C08F-FB1F-4AED-A798-ADF75C6E986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25652086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0CEED6-A5B0-4C0F-8A2C-DC927050210A}"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69763298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p>
            <a:r>
              <a:rPr lang="en-US"/>
              <a:t>Click to edit Master title style</a:t>
            </a:r>
            <a:endParaRPr lang="en-US" dirty="0"/>
          </a:p>
        </p:txBody>
      </p:sp>
      <p:sp>
        <p:nvSpPr>
          <p:cNvPr id="3" name="Subtitle 2"/>
          <p:cNvSpPr>
            <a:spLocks noGrp="1"/>
          </p:cNvSpPr>
          <p:nvPr>
            <p:ph type="subTitle" idx="1"/>
          </p:nvPr>
        </p:nvSpPr>
        <p:spPr>
          <a:xfrm>
            <a:off x="1371600" y="3581400"/>
            <a:ext cx="6400800" cy="609600"/>
          </a:xfrm>
        </p:spPr>
        <p:txBody>
          <a:bodyPr/>
          <a:lstStyle>
            <a:lvl1pPr marL="0" indent="0" algn="ctr">
              <a:buNone/>
              <a:defRPr>
                <a:ln>
                  <a:noFill/>
                </a:ln>
                <a:solidFill>
                  <a:schemeClr val="accent6">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F79646">
                  <a:lumMod val="20000"/>
                  <a:lumOff val="80000"/>
                </a:srgbClr>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211082470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F79646">
                  <a:lumMod val="20000"/>
                  <a:lumOff val="80000"/>
                </a:srgbClr>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227494577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93858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38400"/>
            <a:ext cx="7772400" cy="1500187"/>
          </a:xfrm>
        </p:spPr>
        <p:txBody>
          <a:bodyPr anchor="b"/>
          <a:lstStyle>
            <a:lvl1pPr marL="0" indent="0">
              <a:buNone/>
              <a:defRPr sz="2000">
                <a:solidFill>
                  <a:schemeClr val="accent6">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F79646">
                  <a:lumMod val="20000"/>
                  <a:lumOff val="80000"/>
                </a:srgbClr>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47065177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F79646">
                  <a:lumMod val="20000"/>
                  <a:lumOff val="80000"/>
                </a:srgbClr>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13661226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F79646">
                  <a:lumMod val="20000"/>
                  <a:lumOff val="80000"/>
                </a:srgbClr>
              </a:solidFill>
            </a:endParaRPr>
          </a:p>
        </p:txBody>
      </p:sp>
      <p:sp>
        <p:nvSpPr>
          <p:cNvPr id="9" name="Slide Number Placeholder 8"/>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51312430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E573073-DF9C-4E63-ACA6-2BF8F7FEE3A0}"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91281086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F79646">
                  <a:lumMod val="20000"/>
                  <a:lumOff val="80000"/>
                </a:srgbClr>
              </a:solidFill>
            </a:endParaRPr>
          </a:p>
        </p:txBody>
      </p:sp>
      <p:sp>
        <p:nvSpPr>
          <p:cNvPr id="5" name="Slide Number Placeholder 4"/>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885447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F79646">
                  <a:lumMod val="20000"/>
                  <a:lumOff val="80000"/>
                </a:srgbClr>
              </a:solidFill>
            </a:endParaRPr>
          </a:p>
        </p:txBody>
      </p:sp>
      <p:sp>
        <p:nvSpPr>
          <p:cNvPr id="4" name="Slide Number Placeholder 3"/>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63582064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F79646">
                  <a:lumMod val="20000"/>
                  <a:lumOff val="80000"/>
                </a:srgbClr>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235424861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F79646">
                  <a:lumMod val="20000"/>
                  <a:lumOff val="80000"/>
                </a:srgbClr>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255909269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F79646">
                  <a:lumMod val="20000"/>
                  <a:lumOff val="80000"/>
                </a:srgbClr>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277283410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F79646">
                  <a:lumMod val="20000"/>
                  <a:lumOff val="80000"/>
                </a:srgbClr>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261140741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p>
            <a:r>
              <a:rPr lang="en-US"/>
              <a:t>Click to edit Master title style</a:t>
            </a:r>
            <a:endParaRPr lang="en-US" dirty="0"/>
          </a:p>
        </p:txBody>
      </p:sp>
      <p:sp>
        <p:nvSpPr>
          <p:cNvPr id="3" name="Subtitle 2"/>
          <p:cNvSpPr>
            <a:spLocks noGrp="1"/>
          </p:cNvSpPr>
          <p:nvPr>
            <p:ph type="subTitle" idx="1"/>
          </p:nvPr>
        </p:nvSpPr>
        <p:spPr>
          <a:xfrm>
            <a:off x="1371600" y="3581400"/>
            <a:ext cx="6400800" cy="609600"/>
          </a:xfrm>
        </p:spPr>
        <p:txBody>
          <a:bodyPr/>
          <a:lstStyle>
            <a:lvl1pPr marL="0" indent="0" algn="ctr">
              <a:buNone/>
              <a:defRPr>
                <a:ln>
                  <a:noFill/>
                </a:ln>
                <a:solidFill>
                  <a:schemeClr val="accent6">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F79646">
                  <a:lumMod val="20000"/>
                  <a:lumOff val="80000"/>
                </a:srgbClr>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85668726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F79646">
                  <a:lumMod val="20000"/>
                  <a:lumOff val="80000"/>
                </a:srgbClr>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233975483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93858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38400"/>
            <a:ext cx="7772400" cy="1500187"/>
          </a:xfrm>
        </p:spPr>
        <p:txBody>
          <a:bodyPr anchor="b"/>
          <a:lstStyle>
            <a:lvl1pPr marL="0" indent="0">
              <a:buNone/>
              <a:defRPr sz="2000">
                <a:solidFill>
                  <a:schemeClr val="accent6">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F79646">
                  <a:lumMod val="20000"/>
                  <a:lumOff val="80000"/>
                </a:srgbClr>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412238002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F79646">
                  <a:lumMod val="20000"/>
                  <a:lumOff val="80000"/>
                </a:srgbClr>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391192473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52C5D84-44E4-4346-866C-CF3DB7604AFE}"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67169045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F79646">
                  <a:lumMod val="20000"/>
                  <a:lumOff val="80000"/>
                </a:srgbClr>
              </a:solidFill>
            </a:endParaRPr>
          </a:p>
        </p:txBody>
      </p:sp>
      <p:sp>
        <p:nvSpPr>
          <p:cNvPr id="9" name="Slide Number Placeholder 8"/>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136298444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F79646">
                  <a:lumMod val="20000"/>
                  <a:lumOff val="80000"/>
                </a:srgbClr>
              </a:solidFill>
            </a:endParaRPr>
          </a:p>
        </p:txBody>
      </p:sp>
      <p:sp>
        <p:nvSpPr>
          <p:cNvPr id="5" name="Slide Number Placeholder 4"/>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396037708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F79646">
                  <a:lumMod val="20000"/>
                  <a:lumOff val="80000"/>
                </a:srgbClr>
              </a:solidFill>
            </a:endParaRPr>
          </a:p>
        </p:txBody>
      </p:sp>
      <p:sp>
        <p:nvSpPr>
          <p:cNvPr id="4" name="Slide Number Placeholder 3"/>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71544107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F79646">
                  <a:lumMod val="20000"/>
                  <a:lumOff val="80000"/>
                </a:srgbClr>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232863426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F79646">
                  <a:lumMod val="20000"/>
                  <a:lumOff val="80000"/>
                </a:srgbClr>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25115176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F79646">
                  <a:lumMod val="20000"/>
                  <a:lumOff val="80000"/>
                </a:srgbClr>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415800336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F79646">
                  <a:lumMod val="20000"/>
                  <a:lumOff val="80000"/>
                </a:srgbClr>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23738801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A2DBDC-097A-4CEC-94F5-AE389438F072}"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66473742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48AB13-A0BB-4E19-80FB-248521A5DBEC}"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79240377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F3298D-BD69-4887-894F-FD574E234838}"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419830278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D41EC6-D944-42E8-A840-AE8110FD8F6B}"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2814061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F56C60-4434-4BD0-9A12-2D0D0D602A9D}"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422370583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8CB394-9C67-477E-9EAD-59A1CDCD7FA4}"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54727497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D1A82E6-83C8-46E2-B914-8AEF2EAEAEAD}"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74693506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C017B94-4CAB-419C-854F-4E0B662B6855}"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00817648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5F0ECC-19F4-4298-9D94-C3F47A80DA5B}"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15621434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6CF3B-8E3D-4E0F-BBB8-F4B803BF552B}"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72110928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FB46A8-7C9B-4122-A58B-7E8BDD9144F7}"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47980073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94D91C-D9FC-4192-A05E-3B8FA8603335}"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2565816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A2DBDC-097A-4CEC-94F5-AE389438F072}"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48714753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48AB13-A0BB-4E19-80FB-248521A5DBEC}"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41932413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DE15776-5D43-4BDE-8631-33AE299BD30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49555670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F3298D-BD69-4887-894F-FD574E234838}"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65375716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F56C60-4434-4BD0-9A12-2D0D0D602A9D}"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75929401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8CB394-9C67-477E-9EAD-59A1CDCD7FA4}"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54547705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D1A82E6-83C8-46E2-B914-8AEF2EAEAEAD}"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72121720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C017B94-4CAB-419C-854F-4E0B662B6855}"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63226362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5F0ECC-19F4-4298-9D94-C3F47A80DA5B}"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6615068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6CF3B-8E3D-4E0F-BBB8-F4B803BF552B}"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48614750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FB46A8-7C9B-4122-A58B-7E8BDD9144F7}"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78991006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94D91C-D9FC-4192-A05E-3B8FA8603335}"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83583337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12722-B9D1-4170-91E6-84C8A15165A0}"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B105A-0E45-41D4-9795-6E59FD1F542F}" type="slidenum">
              <a:rPr lang="en-US" smtClean="0"/>
              <a:t>‹#›</a:t>
            </a:fld>
            <a:endParaRPr lang="en-US"/>
          </a:p>
        </p:txBody>
      </p:sp>
    </p:spTree>
    <p:extLst>
      <p:ext uri="{BB962C8B-B14F-4D97-AF65-F5344CB8AC3E}">
        <p14:creationId xmlns:p14="http://schemas.microsoft.com/office/powerpoint/2010/main" val="276170551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64B761-6266-4A72-B6F3-23B325529C1A}"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42784175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57021E-5E4D-4D48-9D14-8FA505E27904}"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71693223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DD1595-A964-4C3C-8116-1F316C2BF8E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09366728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581400"/>
            <a:ext cx="6400800" cy="609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3523008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161716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085761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311054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5016953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5530016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5400477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A12722-B9D1-4170-91E6-84C8A15165A0}"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B105A-0E45-41D4-9795-6E59FD1F542F}" type="slidenum">
              <a:rPr lang="en-US" smtClean="0"/>
              <a:t>‹#›</a:t>
            </a:fld>
            <a:endParaRPr lang="en-US"/>
          </a:p>
        </p:txBody>
      </p:sp>
    </p:spTree>
    <p:extLst>
      <p:ext uri="{BB962C8B-B14F-4D97-AF65-F5344CB8AC3E}">
        <p14:creationId xmlns:p14="http://schemas.microsoft.com/office/powerpoint/2010/main" val="123348023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02784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238826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219098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289939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581400"/>
            <a:ext cx="6400800" cy="609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36743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1294563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682176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849779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0022663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4043609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A12722-B9D1-4170-91E6-84C8A15165A0}"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DB105A-0E45-41D4-9795-6E59FD1F542F}" type="slidenum">
              <a:rPr lang="en-US" smtClean="0"/>
              <a:t>‹#›</a:t>
            </a:fld>
            <a:endParaRPr lang="en-US"/>
          </a:p>
        </p:txBody>
      </p:sp>
    </p:spTree>
    <p:extLst>
      <p:ext uri="{BB962C8B-B14F-4D97-AF65-F5344CB8AC3E}">
        <p14:creationId xmlns:p14="http://schemas.microsoft.com/office/powerpoint/2010/main" val="285556058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4282128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91442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798432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33960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187269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A0F8E1-F48D-4263-9F1D-5BE1AC31805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8451067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E3696-C489-4CF4-AD87-22A7A1F837E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53145049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24ACDD-FC97-4E65-B909-4E196AB91813}"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9275239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DFC02C-28EB-4373-8AF4-EBA108DCF4D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05977292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48A26D-CE07-4248-9CDB-3EF66142766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0500856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A12722-B9D1-4170-91E6-84C8A15165A0}" type="datetimeFigureOut">
              <a:rPr lang="en-US" smtClean="0"/>
              <a:t>3/2/2021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DB105A-0E45-41D4-9795-6E59FD1F542F}" type="slidenum">
              <a:rPr lang="en-US" smtClean="0"/>
              <a:t>‹#›</a:t>
            </a:fld>
            <a:endParaRPr lang="en-US"/>
          </a:p>
        </p:txBody>
      </p:sp>
    </p:spTree>
    <p:extLst>
      <p:ext uri="{BB962C8B-B14F-4D97-AF65-F5344CB8AC3E}">
        <p14:creationId xmlns:p14="http://schemas.microsoft.com/office/powerpoint/2010/main" val="60112398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4B509-CF15-4373-A0D9-15B4E0D5A883}"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83126537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900C08-55D7-432F-8BDB-4101678934B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48474746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7D7A93-36E5-4E16-9AED-C1F883971444}"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86170704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197140-2B1D-4036-9071-B94CC4FCCD23}"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64276361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87DA4-AE60-48E1-B9C0-DFEAA938134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2150504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3577C-D0CD-4E7B-BDB0-E14095DF478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92071428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A0F8E1-F48D-4263-9F1D-5BE1AC31805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9071649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E3696-C489-4CF4-AD87-22A7A1F837E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92022097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24ACDD-FC97-4E65-B909-4E196AB91813}"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0201435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DFC02C-28EB-4373-8AF4-EBA108DCF4D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25057737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A12722-B9D1-4170-91E6-84C8A15165A0}" type="datetimeFigureOut">
              <a:rPr lang="en-US" smtClean="0"/>
              <a:t>3/2/2021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DB105A-0E45-41D4-9795-6E59FD1F542F}" type="slidenum">
              <a:rPr lang="en-US" smtClean="0"/>
              <a:t>‹#›</a:t>
            </a:fld>
            <a:endParaRPr lang="en-US"/>
          </a:p>
        </p:txBody>
      </p:sp>
    </p:spTree>
    <p:extLst>
      <p:ext uri="{BB962C8B-B14F-4D97-AF65-F5344CB8AC3E}">
        <p14:creationId xmlns:p14="http://schemas.microsoft.com/office/powerpoint/2010/main" val="312005634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48A26D-CE07-4248-9CDB-3EF66142766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425545389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4B509-CF15-4373-A0D9-15B4E0D5A883}"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59018993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900C08-55D7-432F-8BDB-4101678934B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74822863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7D7A93-36E5-4E16-9AED-C1F883971444}"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43809956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197140-2B1D-4036-9071-B94CC4FCCD23}"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4087779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87DA4-AE60-48E1-B9C0-DFEAA938134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0915358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3577C-D0CD-4E7B-BDB0-E14095DF478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8305120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EDE167-6FD5-47D0-8CE3-E79648C0CDA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57179079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70843E-9847-4B77-9B3C-3ABB388160A0}"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02384287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7FD0E5-C1AE-46FF-ABCB-DAD45477C04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55715360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12722-B9D1-4170-91E6-84C8A15165A0}" type="datetimeFigureOut">
              <a:rPr lang="en-US" smtClean="0"/>
              <a:t>3/2/2021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DB105A-0E45-41D4-9795-6E59FD1F542F}" type="slidenum">
              <a:rPr lang="en-US" smtClean="0"/>
              <a:t>‹#›</a:t>
            </a:fld>
            <a:endParaRPr lang="en-US"/>
          </a:p>
        </p:txBody>
      </p:sp>
    </p:spTree>
    <p:extLst>
      <p:ext uri="{BB962C8B-B14F-4D97-AF65-F5344CB8AC3E}">
        <p14:creationId xmlns:p14="http://schemas.microsoft.com/office/powerpoint/2010/main" val="201470402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70033C-8196-4340-9BA8-6755D123C3FE}"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6481243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D62CD5-8200-409C-A2F5-686B1EB97CF5}"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26922646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44097D0-1770-47D1-8BB0-734B05449AD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39070536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E5F02A1-E9C2-4E45-AEA5-2CD6AE7B9DA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11394563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1FB114E-896B-44B2-A628-75687B2543D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46365419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A60F47-3A25-42F7-9F4D-E1879174606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81147321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531B59-D728-4AD1-B98D-9F0EF2477C97}"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22443527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48E0C3-4007-4D40-A258-FDFD1692ED7F}"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04072394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30425"/>
            <a:ext cx="6705600" cy="1470025"/>
          </a:xfrm>
        </p:spPr>
        <p:txBody>
          <a:bodyPr anchor="b"/>
          <a:lstStyle>
            <a:lvl1pP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581400"/>
            <a:ext cx="6705600" cy="609600"/>
          </a:xfrm>
        </p:spPr>
        <p:txBody>
          <a:bodyPr/>
          <a:lstStyle>
            <a:lvl1pPr marL="0" indent="0" algn="ctr">
              <a:buNone/>
              <a:defRPr>
                <a:solidFill>
                  <a:srgbClr val="06A9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C7A713-7007-4913-B2CB-7614D15284D3}" type="datetimeFigureOut">
              <a:rPr lang="en-US" smtClean="0"/>
              <a:pPr/>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163536825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pPr/>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19527364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A12722-B9D1-4170-91E6-84C8A15165A0}"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DB105A-0E45-41D4-9795-6E59FD1F542F}" type="slidenum">
              <a:rPr lang="en-US" smtClean="0"/>
              <a:t>‹#›</a:t>
            </a:fld>
            <a:endParaRPr lang="en-US"/>
          </a:p>
        </p:txBody>
      </p:sp>
    </p:spTree>
    <p:extLst>
      <p:ext uri="{BB962C8B-B14F-4D97-AF65-F5344CB8AC3E}">
        <p14:creationId xmlns:p14="http://schemas.microsoft.com/office/powerpoint/2010/main" val="116736350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1243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624138"/>
            <a:ext cx="7772400" cy="1500187"/>
          </a:xfrm>
        </p:spPr>
        <p:txBody>
          <a:bodyPr anchor="b"/>
          <a:lstStyle>
            <a:lvl1pPr marL="0" indent="0">
              <a:buNone/>
              <a:defRPr sz="2000">
                <a:solidFill>
                  <a:srgbClr val="06A9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C7A713-7007-4913-B2CB-7614D15284D3}" type="datetimeFigureOut">
              <a:rPr lang="en-US" smtClean="0"/>
              <a:pPr/>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45072933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C7A713-7007-4913-B2CB-7614D15284D3}" type="datetimeFigureOut">
              <a:rPr lang="en-US" smtClean="0"/>
              <a:pPr/>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213397793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C7A713-7007-4913-B2CB-7614D15284D3}" type="datetimeFigureOut">
              <a:rPr lang="en-US" smtClean="0"/>
              <a:pPr/>
              <a:t>3/2/2021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171638647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C7A713-7007-4913-B2CB-7614D15284D3}" type="datetimeFigureOut">
              <a:rPr lang="en-US" smtClean="0"/>
              <a:pPr/>
              <a:t>3/2/2021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133542670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7A713-7007-4913-B2CB-7614D15284D3}" type="datetimeFigureOut">
              <a:rPr lang="en-US" smtClean="0"/>
              <a:pPr/>
              <a:t>3/2/2021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105356502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pPr/>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268507459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7A713-7007-4913-B2CB-7614D15284D3}" type="datetimeFigureOut">
              <a:rPr lang="en-US" smtClean="0"/>
              <a:pPr/>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132702124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pPr/>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329046084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7A713-7007-4913-B2CB-7614D15284D3}" type="datetimeFigureOut">
              <a:rPr lang="en-US" smtClean="0"/>
              <a:pPr/>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71923671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0296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A12722-B9D1-4170-91E6-84C8A15165A0}"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DB105A-0E45-41D4-9795-6E59FD1F542F}" type="slidenum">
              <a:rPr lang="en-US" smtClean="0"/>
              <a:t>‹#›</a:t>
            </a:fld>
            <a:endParaRPr lang="en-US"/>
          </a:p>
        </p:txBody>
      </p:sp>
    </p:spTree>
    <p:extLst>
      <p:ext uri="{BB962C8B-B14F-4D97-AF65-F5344CB8AC3E}">
        <p14:creationId xmlns:p14="http://schemas.microsoft.com/office/powerpoint/2010/main" val="354015087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12463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93297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53460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05627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733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73867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06815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47443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73880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51221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6.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6.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7.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7.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7.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8.jp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8.jp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9.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9.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12722-B9D1-4170-91E6-84C8A15165A0}" type="datetimeFigureOut">
              <a:rPr lang="en-US" smtClean="0"/>
              <a:t>3/2/2021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B105A-0E45-41D4-9795-6E59FD1F542F}" type="slidenum">
              <a:rPr lang="en-US" smtClean="0"/>
              <a:t>‹#›</a:t>
            </a:fld>
            <a:endParaRPr lang="en-US"/>
          </a:p>
        </p:txBody>
      </p:sp>
    </p:spTree>
    <p:extLst>
      <p:ext uri="{BB962C8B-B14F-4D97-AF65-F5344CB8AC3E}">
        <p14:creationId xmlns:p14="http://schemas.microsoft.com/office/powerpoint/2010/main" val="4276832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7CCF0179-D139-4220-B1F2-ECB06EC2E28D}" type="slidenum">
              <a:rPr lang="es-ES">
                <a:solidFill>
                  <a:srgbClr val="000000"/>
                </a:solidFill>
              </a:rPr>
              <a:pPr fontAlgn="base">
                <a:spcBef>
                  <a:spcPct val="0"/>
                </a:spcBef>
                <a:spcAft>
                  <a:spcPct val="0"/>
                </a:spcAft>
                <a:defRPr/>
              </a:pPr>
              <a:t>‹#›</a:t>
            </a:fld>
            <a:endParaRPr lang="es-ES" dirty="0">
              <a:solidFill>
                <a:srgbClr val="000000"/>
              </a:solidFill>
            </a:endParaRPr>
          </a:p>
        </p:txBody>
      </p:sp>
    </p:spTree>
    <p:extLst>
      <p:ext uri="{BB962C8B-B14F-4D97-AF65-F5344CB8AC3E}">
        <p14:creationId xmlns:p14="http://schemas.microsoft.com/office/powerpoint/2010/main" val="209985107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7CCF0179-D139-4220-B1F2-ECB06EC2E28D}" type="slidenum">
              <a:rPr lang="es-ES">
                <a:solidFill>
                  <a:srgbClr val="000000"/>
                </a:solidFill>
              </a:rPr>
              <a:pPr fontAlgn="base">
                <a:spcBef>
                  <a:spcPct val="0"/>
                </a:spcBef>
                <a:spcAft>
                  <a:spcPct val="0"/>
                </a:spcAft>
                <a:defRPr/>
              </a:pPr>
              <a:t>‹#›</a:t>
            </a:fld>
            <a:endParaRPr lang="es-ES" dirty="0">
              <a:solidFill>
                <a:srgbClr val="000000"/>
              </a:solidFill>
            </a:endParaRPr>
          </a:p>
        </p:txBody>
      </p:sp>
    </p:spTree>
    <p:extLst>
      <p:ext uri="{BB962C8B-B14F-4D97-AF65-F5344CB8AC3E}">
        <p14:creationId xmlns:p14="http://schemas.microsoft.com/office/powerpoint/2010/main" val="193742399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E3E356A-D639-40DB-8DA8-5E4AFF43F6BE}" type="slidenum">
              <a:rPr lang="es-ES">
                <a:solidFill>
                  <a:srgbClr val="000000"/>
                </a:solidFill>
              </a:rPr>
              <a:pPr fontAlgn="base">
                <a:spcBef>
                  <a:spcPct val="0"/>
                </a:spcBef>
                <a:spcAft>
                  <a:spcPct val="0"/>
                </a:spcAft>
              </a:pPr>
              <a:t>‹#›</a:t>
            </a:fld>
            <a:endParaRPr lang="es-ES">
              <a:solidFill>
                <a:srgbClr val="000000"/>
              </a:solidFill>
            </a:endParaRPr>
          </a:p>
        </p:txBody>
      </p:sp>
    </p:spTree>
    <p:extLst>
      <p:ext uri="{BB962C8B-B14F-4D97-AF65-F5344CB8AC3E}">
        <p14:creationId xmlns:p14="http://schemas.microsoft.com/office/powerpoint/2010/main" val="309627594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E3E356A-D639-40DB-8DA8-5E4AFF43F6BE}" type="slidenum">
              <a:rPr lang="es-ES">
                <a:solidFill>
                  <a:srgbClr val="000000"/>
                </a:solidFill>
              </a:rPr>
              <a:pPr fontAlgn="base">
                <a:spcBef>
                  <a:spcPct val="0"/>
                </a:spcBef>
                <a:spcAft>
                  <a:spcPct val="0"/>
                </a:spcAft>
              </a:pPr>
              <a:t>‹#›</a:t>
            </a:fld>
            <a:endParaRPr lang="es-ES">
              <a:solidFill>
                <a:srgbClr val="000000"/>
              </a:solidFill>
            </a:endParaRPr>
          </a:p>
        </p:txBody>
      </p:sp>
    </p:spTree>
    <p:extLst>
      <p:ext uri="{BB962C8B-B14F-4D97-AF65-F5344CB8AC3E}">
        <p14:creationId xmlns:p14="http://schemas.microsoft.com/office/powerpoint/2010/main" val="347477651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E3E356A-D639-40DB-8DA8-5E4AFF43F6BE}" type="slidenum">
              <a:rPr lang="es-ES">
                <a:solidFill>
                  <a:srgbClr val="000000"/>
                </a:solidFill>
              </a:rPr>
              <a:pPr fontAlgn="base">
                <a:spcBef>
                  <a:spcPct val="0"/>
                </a:spcBef>
                <a:spcAft>
                  <a:spcPct val="0"/>
                </a:spcAft>
              </a:pPr>
              <a:t>‹#›</a:t>
            </a:fld>
            <a:endParaRPr lang="es-ES">
              <a:solidFill>
                <a:srgbClr val="000000"/>
              </a:solidFill>
            </a:endParaRPr>
          </a:p>
        </p:txBody>
      </p:sp>
    </p:spTree>
    <p:extLst>
      <p:ext uri="{BB962C8B-B14F-4D97-AF65-F5344CB8AC3E}">
        <p14:creationId xmlns:p14="http://schemas.microsoft.com/office/powerpoint/2010/main" val="128620461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648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6">
                    <a:lumMod val="20000"/>
                    <a:lumOff val="80000"/>
                  </a:schemeClr>
                </a:solidFill>
              </a:defRPr>
            </a:lvl1p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6">
                    <a:lumMod val="20000"/>
                    <a:lumOff val="80000"/>
                  </a:schemeClr>
                </a:solidFill>
              </a:defRPr>
            </a:lvl1pPr>
          </a:lstStyle>
          <a:p>
            <a:endParaRPr lang="en-US">
              <a:solidFill>
                <a:srgbClr val="F79646">
                  <a:lumMod val="20000"/>
                  <a:lumOff val="80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6">
                    <a:lumMod val="20000"/>
                    <a:lumOff val="80000"/>
                  </a:schemeClr>
                </a:solidFill>
              </a:defRPr>
            </a:lvl1p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52191310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defTabSz="914400" rtl="0" eaLnBrk="1" latinLnBrk="0" hangingPunct="1">
        <a:spcBef>
          <a:spcPct val="0"/>
        </a:spcBef>
        <a:buNone/>
        <a:defRPr sz="5400" b="1" kern="1200">
          <a:ln w="19050">
            <a:solidFill>
              <a:schemeClr val="accent6">
                <a:lumMod val="50000"/>
              </a:schemeClr>
            </a:solidFill>
          </a:ln>
          <a:solidFill>
            <a:schemeClr val="accent6">
              <a:lumMod val="20000"/>
              <a:lumOff val="80000"/>
            </a:schemeClr>
          </a:solidFill>
          <a:effectLst/>
          <a:latin typeface="Microsoft New Tai Lue" panose="020B0502040204020203" pitchFamily="34" charset="0"/>
          <a:ea typeface="+mj-ea"/>
          <a:cs typeface="Microsoft New Tai Lue" panose="020B0502040204020203"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6">
              <a:lumMod val="50000"/>
            </a:schemeClr>
          </a:solidFill>
          <a:effectLst/>
          <a:latin typeface="Microsoft New Tai Lue" panose="020B0502040204020203" pitchFamily="34" charset="0"/>
          <a:ea typeface="+mn-ea"/>
          <a:cs typeface="Microsoft New Tai Lue"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6">
              <a:lumMod val="50000"/>
            </a:schemeClr>
          </a:solidFill>
          <a:effectLst/>
          <a:latin typeface="Microsoft New Tai Lue" panose="020B0502040204020203" pitchFamily="34" charset="0"/>
          <a:ea typeface="+mn-ea"/>
          <a:cs typeface="Microsoft New Tai Lue"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6">
              <a:lumMod val="50000"/>
            </a:schemeClr>
          </a:solidFill>
          <a:effectLst/>
          <a:latin typeface="Microsoft New Tai Lue" panose="020B0502040204020203" pitchFamily="34" charset="0"/>
          <a:ea typeface="+mn-ea"/>
          <a:cs typeface="Microsoft New Tai Lue"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6">
              <a:lumMod val="50000"/>
            </a:schemeClr>
          </a:solidFill>
          <a:effectLst/>
          <a:latin typeface="Microsoft New Tai Lue" panose="020B0502040204020203" pitchFamily="34" charset="0"/>
          <a:ea typeface="+mn-ea"/>
          <a:cs typeface="Microsoft New Tai Lue"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6">
              <a:lumMod val="50000"/>
            </a:schemeClr>
          </a:solidFill>
          <a:effectLst/>
          <a:latin typeface="Microsoft New Tai Lue" panose="020B0502040204020203" pitchFamily="34" charset="0"/>
          <a:ea typeface="+mn-ea"/>
          <a:cs typeface="Microsoft New Tai Lue"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648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6">
                    <a:lumMod val="20000"/>
                    <a:lumOff val="80000"/>
                  </a:schemeClr>
                </a:solidFill>
              </a:defRPr>
            </a:lvl1pPr>
          </a:lstStyle>
          <a:p>
            <a:fld id="{8AC7A713-7007-4913-B2CB-7614D15284D3}" type="datetimeFigureOut">
              <a:rPr lang="en-US" smtClean="0">
                <a:solidFill>
                  <a:srgbClr val="F79646">
                    <a:lumMod val="20000"/>
                    <a:lumOff val="80000"/>
                  </a:srgbClr>
                </a:solidFill>
              </a:rPr>
              <a:pPr/>
              <a:t>3/2/2021</a:t>
            </a:fld>
            <a:endParaRPr lang="en-US">
              <a:solidFill>
                <a:srgbClr val="F79646">
                  <a:lumMod val="20000"/>
                  <a:lumOff val="80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6">
                    <a:lumMod val="20000"/>
                    <a:lumOff val="80000"/>
                  </a:schemeClr>
                </a:solidFill>
              </a:defRPr>
            </a:lvl1pPr>
          </a:lstStyle>
          <a:p>
            <a:endParaRPr lang="en-US">
              <a:solidFill>
                <a:srgbClr val="F79646">
                  <a:lumMod val="20000"/>
                  <a:lumOff val="80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6">
                    <a:lumMod val="20000"/>
                    <a:lumOff val="80000"/>
                  </a:schemeClr>
                </a:solidFill>
              </a:defRPr>
            </a:lvl1pPr>
          </a:lstStyle>
          <a:p>
            <a:fld id="{7BEB5BB6-300C-4D5B-9AC3-521233952C76}" type="slidenum">
              <a:rPr lang="en-US" smtClean="0">
                <a:solidFill>
                  <a:srgbClr val="F79646">
                    <a:lumMod val="20000"/>
                    <a:lumOff val="80000"/>
                  </a:srgbClr>
                </a:solidFill>
              </a:rPr>
              <a:pPr/>
              <a:t>‹#›</a:t>
            </a:fld>
            <a:endParaRPr lang="en-US">
              <a:solidFill>
                <a:srgbClr val="F79646">
                  <a:lumMod val="20000"/>
                  <a:lumOff val="80000"/>
                </a:srgbClr>
              </a:solidFill>
            </a:endParaRPr>
          </a:p>
        </p:txBody>
      </p:sp>
    </p:spTree>
    <p:extLst>
      <p:ext uri="{BB962C8B-B14F-4D97-AF65-F5344CB8AC3E}">
        <p14:creationId xmlns:p14="http://schemas.microsoft.com/office/powerpoint/2010/main" val="195595766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defTabSz="914400" rtl="0" eaLnBrk="1" latinLnBrk="0" hangingPunct="1">
        <a:spcBef>
          <a:spcPct val="0"/>
        </a:spcBef>
        <a:buNone/>
        <a:defRPr sz="5400" b="1" kern="1200">
          <a:ln w="19050">
            <a:solidFill>
              <a:schemeClr val="accent6">
                <a:lumMod val="50000"/>
              </a:schemeClr>
            </a:solidFill>
          </a:ln>
          <a:solidFill>
            <a:schemeClr val="accent6">
              <a:lumMod val="20000"/>
              <a:lumOff val="80000"/>
            </a:schemeClr>
          </a:solidFill>
          <a:effectLst/>
          <a:latin typeface="Microsoft New Tai Lue" panose="020B0502040204020203" pitchFamily="34" charset="0"/>
          <a:ea typeface="+mj-ea"/>
          <a:cs typeface="Microsoft New Tai Lue" panose="020B0502040204020203"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6">
              <a:lumMod val="50000"/>
            </a:schemeClr>
          </a:solidFill>
          <a:effectLst/>
          <a:latin typeface="Microsoft New Tai Lue" panose="020B0502040204020203" pitchFamily="34" charset="0"/>
          <a:ea typeface="+mn-ea"/>
          <a:cs typeface="Microsoft New Tai Lue"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6">
              <a:lumMod val="50000"/>
            </a:schemeClr>
          </a:solidFill>
          <a:effectLst/>
          <a:latin typeface="Microsoft New Tai Lue" panose="020B0502040204020203" pitchFamily="34" charset="0"/>
          <a:ea typeface="+mn-ea"/>
          <a:cs typeface="Microsoft New Tai Lue"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6">
              <a:lumMod val="50000"/>
            </a:schemeClr>
          </a:solidFill>
          <a:effectLst/>
          <a:latin typeface="Microsoft New Tai Lue" panose="020B0502040204020203" pitchFamily="34" charset="0"/>
          <a:ea typeface="+mn-ea"/>
          <a:cs typeface="Microsoft New Tai Lue"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6">
              <a:lumMod val="50000"/>
            </a:schemeClr>
          </a:solidFill>
          <a:effectLst/>
          <a:latin typeface="Microsoft New Tai Lue" panose="020B0502040204020203" pitchFamily="34" charset="0"/>
          <a:ea typeface="+mn-ea"/>
          <a:cs typeface="Microsoft New Tai Lue"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6">
              <a:lumMod val="50000"/>
            </a:schemeClr>
          </a:solidFill>
          <a:effectLst/>
          <a:latin typeface="Microsoft New Tai Lue" panose="020B0502040204020203" pitchFamily="34" charset="0"/>
          <a:ea typeface="+mn-ea"/>
          <a:cs typeface="Microsoft New Tai Lue"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32BF5FFA-BFFE-42D5-8F71-914C8BEA9C95}" type="slidenum">
              <a:rPr lang="es-ES">
                <a:solidFill>
                  <a:srgbClr val="000000"/>
                </a:solidFill>
              </a:rPr>
              <a:pPr fontAlgn="base">
                <a:spcBef>
                  <a:spcPct val="0"/>
                </a:spcBef>
                <a:spcAft>
                  <a:spcPct val="0"/>
                </a:spcAft>
                <a:defRPr/>
              </a:pPr>
              <a:t>‹#›</a:t>
            </a:fld>
            <a:endParaRPr lang="es-ES" dirty="0">
              <a:solidFill>
                <a:srgbClr val="000000"/>
              </a:solidFill>
            </a:endParaRPr>
          </a:p>
        </p:txBody>
      </p:sp>
    </p:spTree>
    <p:extLst>
      <p:ext uri="{BB962C8B-B14F-4D97-AF65-F5344CB8AC3E}">
        <p14:creationId xmlns:p14="http://schemas.microsoft.com/office/powerpoint/2010/main" val="1845101518"/>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32BF5FFA-BFFE-42D5-8F71-914C8BEA9C95}" type="slidenum">
              <a:rPr lang="es-ES">
                <a:solidFill>
                  <a:srgbClr val="000000"/>
                </a:solidFill>
              </a:rPr>
              <a:pPr fontAlgn="base">
                <a:spcBef>
                  <a:spcPct val="0"/>
                </a:spcBef>
                <a:spcAft>
                  <a:spcPct val="0"/>
                </a:spcAft>
                <a:defRPr/>
              </a:pPr>
              <a:t>‹#›</a:t>
            </a:fld>
            <a:endParaRPr lang="es-ES" dirty="0">
              <a:solidFill>
                <a:srgbClr val="000000"/>
              </a:solidFill>
            </a:endParaRPr>
          </a:p>
        </p:txBody>
      </p:sp>
    </p:spTree>
    <p:extLst>
      <p:ext uri="{BB962C8B-B14F-4D97-AF65-F5344CB8AC3E}">
        <p14:creationId xmlns:p14="http://schemas.microsoft.com/office/powerpoint/2010/main" val="2168233662"/>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FB30092-DC5B-4C68-A490-4CE038DE70A6}" type="slidenum">
              <a:rPr lang="es-ES">
                <a:solidFill>
                  <a:srgbClr val="000000"/>
                </a:solidFill>
              </a:rPr>
              <a:pPr fontAlgn="base">
                <a:spcBef>
                  <a:spcPct val="0"/>
                </a:spcBef>
                <a:spcAft>
                  <a:spcPct val="0"/>
                </a:spcAft>
              </a:pPr>
              <a:t>‹#›</a:t>
            </a:fld>
            <a:endParaRPr lang="es-ES">
              <a:solidFill>
                <a:srgbClr val="000000"/>
              </a:solidFill>
            </a:endParaRPr>
          </a:p>
        </p:txBody>
      </p:sp>
    </p:spTree>
    <p:extLst>
      <p:ext uri="{BB962C8B-B14F-4D97-AF65-F5344CB8AC3E}">
        <p14:creationId xmlns:p14="http://schemas.microsoft.com/office/powerpoint/2010/main" val="4199960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3657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endParaRPr lang="en-US">
              <a:solidFill>
                <a:prstClr val="black"/>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52052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defTabSz="914400" rtl="0" eaLnBrk="1" latinLnBrk="0" hangingPunct="1">
        <a:spcBef>
          <a:spcPct val="0"/>
        </a:spcBef>
        <a:buNone/>
        <a:defRPr sz="5400" b="1" kern="1200">
          <a:ln w="19050">
            <a:solidFill>
              <a:srgbClr val="3C2814"/>
            </a:solidFill>
          </a:ln>
          <a:solidFill>
            <a:srgbClr val="3C2814"/>
          </a:solidFill>
          <a:effectLst/>
          <a:latin typeface="Microsoft New Tai Lue" panose="020B0502040204020203" pitchFamily="34" charset="0"/>
          <a:ea typeface="+mj-ea"/>
          <a:cs typeface="Microsoft New Tai Lue" panose="020B0502040204020203"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icrosoft New Tai Lue" panose="020B0502040204020203" pitchFamily="34" charset="0"/>
          <a:ea typeface="+mn-ea"/>
          <a:cs typeface="Microsoft New Tai Lue"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icrosoft New Tai Lue" panose="020B0502040204020203" pitchFamily="34" charset="0"/>
          <a:ea typeface="+mn-ea"/>
          <a:cs typeface="Microsoft New Tai Lue"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icrosoft New Tai Lue" panose="020B0502040204020203" pitchFamily="34" charset="0"/>
          <a:ea typeface="+mn-ea"/>
          <a:cs typeface="Microsoft New Tai Lue"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icrosoft New Tai Lue" panose="020B0502040204020203" pitchFamily="34" charset="0"/>
          <a:ea typeface="+mn-ea"/>
          <a:cs typeface="Microsoft New Tai Lue"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icrosoft New Tai Lue" panose="020B0502040204020203" pitchFamily="34" charset="0"/>
          <a:ea typeface="+mn-ea"/>
          <a:cs typeface="Microsoft New Tai Lue"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3657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fld id="{8AC7A713-7007-4913-B2CB-7614D15284D3}" type="datetimeFigureOut">
              <a:rPr lang="en-US" smtClean="0">
                <a:solidFill>
                  <a:prstClr val="black"/>
                </a:solidFill>
              </a:rPr>
              <a:pPr/>
              <a:t>3/2/2021</a:t>
            </a:fld>
            <a:endParaRPr lang="en-US">
              <a:solidFill>
                <a:prstClr val="black"/>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endParaRPr lang="en-US">
              <a:solidFill>
                <a:prstClr val="black"/>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7BEB5BB6-300C-4D5B-9AC3-521233952C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22321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defTabSz="914400" rtl="0" eaLnBrk="1" latinLnBrk="0" hangingPunct="1">
        <a:spcBef>
          <a:spcPct val="0"/>
        </a:spcBef>
        <a:buNone/>
        <a:defRPr sz="5400" b="1" kern="1200">
          <a:ln w="19050">
            <a:solidFill>
              <a:srgbClr val="3C2814"/>
            </a:solidFill>
          </a:ln>
          <a:solidFill>
            <a:srgbClr val="3C2814"/>
          </a:solidFill>
          <a:effectLst/>
          <a:latin typeface="Microsoft New Tai Lue" panose="020B0502040204020203" pitchFamily="34" charset="0"/>
          <a:ea typeface="+mj-ea"/>
          <a:cs typeface="Microsoft New Tai Lue" panose="020B0502040204020203"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icrosoft New Tai Lue" panose="020B0502040204020203" pitchFamily="34" charset="0"/>
          <a:ea typeface="+mn-ea"/>
          <a:cs typeface="Microsoft New Tai Lue"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icrosoft New Tai Lue" panose="020B0502040204020203" pitchFamily="34" charset="0"/>
          <a:ea typeface="+mn-ea"/>
          <a:cs typeface="Microsoft New Tai Lue"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icrosoft New Tai Lue" panose="020B0502040204020203" pitchFamily="34" charset="0"/>
          <a:ea typeface="+mn-ea"/>
          <a:cs typeface="Microsoft New Tai Lue"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icrosoft New Tai Lue" panose="020B0502040204020203" pitchFamily="34" charset="0"/>
          <a:ea typeface="+mn-ea"/>
          <a:cs typeface="Microsoft New Tai Lue"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icrosoft New Tai Lue" panose="020B0502040204020203" pitchFamily="34" charset="0"/>
          <a:ea typeface="+mn-ea"/>
          <a:cs typeface="Microsoft New Tai Lue"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4E4D8C0-4891-4D29-9654-A4A6AAF8ADC9}" type="slidenum">
              <a:rPr lang="es-ES">
                <a:solidFill>
                  <a:srgbClr val="000000"/>
                </a:solidFill>
              </a:rPr>
              <a:pPr fontAlgn="base">
                <a:spcBef>
                  <a:spcPct val="0"/>
                </a:spcBef>
                <a:spcAft>
                  <a:spcPct val="0"/>
                </a:spcAft>
                <a:defRPr/>
              </a:pPr>
              <a:t>‹#›</a:t>
            </a:fld>
            <a:endParaRPr lang="es-ES">
              <a:solidFill>
                <a:srgbClr val="000000"/>
              </a:solidFill>
            </a:endParaRPr>
          </a:p>
        </p:txBody>
      </p:sp>
    </p:spTree>
    <p:extLst>
      <p:ext uri="{BB962C8B-B14F-4D97-AF65-F5344CB8AC3E}">
        <p14:creationId xmlns:p14="http://schemas.microsoft.com/office/powerpoint/2010/main" val="426476899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4E4D8C0-4891-4D29-9654-A4A6AAF8ADC9}" type="slidenum">
              <a:rPr lang="es-ES">
                <a:solidFill>
                  <a:srgbClr val="000000"/>
                </a:solidFill>
              </a:rPr>
              <a:pPr fontAlgn="base">
                <a:spcBef>
                  <a:spcPct val="0"/>
                </a:spcBef>
                <a:spcAft>
                  <a:spcPct val="0"/>
                </a:spcAft>
                <a:defRPr/>
              </a:pPr>
              <a:t>‹#›</a:t>
            </a:fld>
            <a:endParaRPr lang="es-ES">
              <a:solidFill>
                <a:srgbClr val="000000"/>
              </a:solidFill>
            </a:endParaRPr>
          </a:p>
        </p:txBody>
      </p:sp>
    </p:spTree>
    <p:extLst>
      <p:ext uri="{BB962C8B-B14F-4D97-AF65-F5344CB8AC3E}">
        <p14:creationId xmlns:p14="http://schemas.microsoft.com/office/powerpoint/2010/main" val="279710437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B9A313F-2F8A-41A2-B6D4-6545337410D0}" type="slidenum">
              <a:rPr lang="es-ES" smtClean="0">
                <a:solidFill>
                  <a:srgbClr val="000000"/>
                </a:solidFill>
              </a:rPr>
              <a:pPr fontAlgn="base">
                <a:spcBef>
                  <a:spcPct val="0"/>
                </a:spcBef>
                <a:spcAft>
                  <a:spcPct val="0"/>
                </a:spcAft>
              </a:pPr>
              <a:t>‹#›</a:t>
            </a:fld>
            <a:endParaRPr lang="es-ES">
              <a:solidFill>
                <a:srgbClr val="000000"/>
              </a:solidFill>
            </a:endParaRPr>
          </a:p>
        </p:txBody>
      </p:sp>
    </p:spTree>
    <p:extLst>
      <p:ext uri="{BB962C8B-B14F-4D97-AF65-F5344CB8AC3E}">
        <p14:creationId xmlns:p14="http://schemas.microsoft.com/office/powerpoint/2010/main" val="41857532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4422" y="274638"/>
            <a:ext cx="6016978"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374422" y="1600200"/>
            <a:ext cx="6016978"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74422" y="6340474"/>
            <a:ext cx="1559957" cy="365125"/>
          </a:xfrm>
          <a:prstGeom prst="rect">
            <a:avLst/>
          </a:prstGeom>
        </p:spPr>
        <p:txBody>
          <a:bodyPr vert="horz" lIns="91440" tIns="45720" rIns="91440" bIns="45720" rtlCol="0" anchor="ctr"/>
          <a:lstStyle>
            <a:lvl1pPr algn="l">
              <a:defRPr sz="1200">
                <a:solidFill>
                  <a:srgbClr val="005D00"/>
                </a:solidFill>
                <a:effectLst/>
              </a:defRPr>
            </a:lvl1pPr>
          </a:lstStyle>
          <a:p>
            <a:fld id="{8AC7A713-7007-4913-B2CB-7614D15284D3}" type="datetimeFigureOut">
              <a:rPr lang="en-US" smtClean="0"/>
              <a:pPr/>
              <a:t>3/2/2021</a:t>
            </a:fld>
            <a:endParaRPr lang="en-US"/>
          </a:p>
        </p:txBody>
      </p:sp>
      <p:sp>
        <p:nvSpPr>
          <p:cNvPr id="5" name="Footer Placeholder 4"/>
          <p:cNvSpPr>
            <a:spLocks noGrp="1"/>
          </p:cNvSpPr>
          <p:nvPr>
            <p:ph type="ftr" sz="quarter" idx="3"/>
          </p:nvPr>
        </p:nvSpPr>
        <p:spPr>
          <a:xfrm>
            <a:off x="3303140" y="6340474"/>
            <a:ext cx="2117084" cy="365125"/>
          </a:xfrm>
          <a:prstGeom prst="rect">
            <a:avLst/>
          </a:prstGeom>
        </p:spPr>
        <p:txBody>
          <a:bodyPr vert="horz" lIns="91440" tIns="45720" rIns="91440" bIns="45720" rtlCol="0" anchor="ctr"/>
          <a:lstStyle>
            <a:lvl1pPr algn="ctr">
              <a:defRPr sz="1200">
                <a:solidFill>
                  <a:srgbClr val="005D00"/>
                </a:solidFill>
                <a:effectLst/>
              </a:defRPr>
            </a:lvl1pPr>
          </a:lstStyle>
          <a:p>
            <a:endParaRPr lang="en-US"/>
          </a:p>
        </p:txBody>
      </p:sp>
      <p:sp>
        <p:nvSpPr>
          <p:cNvPr id="6" name="Slide Number Placeholder 5"/>
          <p:cNvSpPr>
            <a:spLocks noGrp="1"/>
          </p:cNvSpPr>
          <p:nvPr>
            <p:ph type="sldNum" sz="quarter" idx="4"/>
          </p:nvPr>
        </p:nvSpPr>
        <p:spPr>
          <a:xfrm>
            <a:off x="5831443" y="6340475"/>
            <a:ext cx="1559957" cy="365125"/>
          </a:xfrm>
          <a:prstGeom prst="rect">
            <a:avLst/>
          </a:prstGeom>
        </p:spPr>
        <p:txBody>
          <a:bodyPr vert="horz" lIns="91440" tIns="45720" rIns="91440" bIns="45720" rtlCol="0" anchor="ctr"/>
          <a:lstStyle>
            <a:lvl1pPr algn="r">
              <a:defRPr sz="1200">
                <a:solidFill>
                  <a:srgbClr val="005D00"/>
                </a:solidFill>
                <a:effectLst/>
              </a:defRPr>
            </a:lvl1pPr>
          </a:lstStyle>
          <a:p>
            <a:fld id="{7BEB5BB6-300C-4D5B-9AC3-521233952C76}" type="slidenum">
              <a:rPr lang="en-US" smtClean="0"/>
              <a:pPr/>
              <a:t>‹#›</a:t>
            </a:fld>
            <a:endParaRPr lang="en-US"/>
          </a:p>
        </p:txBody>
      </p:sp>
    </p:spTree>
    <p:extLst>
      <p:ext uri="{BB962C8B-B14F-4D97-AF65-F5344CB8AC3E}">
        <p14:creationId xmlns:p14="http://schemas.microsoft.com/office/powerpoint/2010/main" val="33686164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defTabSz="914400" rtl="0" eaLnBrk="1" latinLnBrk="0" hangingPunct="1">
        <a:spcBef>
          <a:spcPct val="0"/>
        </a:spcBef>
        <a:buNone/>
        <a:defRPr sz="5400" b="1" kern="1200">
          <a:ln w="19050">
            <a:solidFill>
              <a:srgbClr val="005D00"/>
            </a:solidFill>
          </a:ln>
          <a:solidFill>
            <a:srgbClr val="005D00"/>
          </a:solidFill>
          <a:effectLst/>
          <a:latin typeface="Microsoft New Tai Lue" panose="020B0502040204020203" pitchFamily="34" charset="0"/>
          <a:ea typeface="+mj-ea"/>
          <a:cs typeface="Microsoft New Tai Lue" panose="020B0502040204020203"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5D00"/>
          </a:solidFill>
          <a:effectLst/>
          <a:latin typeface="Microsoft New Tai Lue" panose="020B0502040204020203" pitchFamily="34" charset="0"/>
          <a:ea typeface="+mn-ea"/>
          <a:cs typeface="Microsoft New Tai Lue"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005D00"/>
          </a:solidFill>
          <a:effectLst/>
          <a:latin typeface="Microsoft New Tai Lue" panose="020B0502040204020203" pitchFamily="34" charset="0"/>
          <a:ea typeface="+mn-ea"/>
          <a:cs typeface="Microsoft New Tai Lue"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5D00"/>
          </a:solidFill>
          <a:effectLst/>
          <a:latin typeface="Microsoft New Tai Lue" panose="020B0502040204020203" pitchFamily="34" charset="0"/>
          <a:ea typeface="+mn-ea"/>
          <a:cs typeface="Microsoft New Tai Lue"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5D00"/>
          </a:solidFill>
          <a:effectLst/>
          <a:latin typeface="Microsoft New Tai Lue" panose="020B0502040204020203" pitchFamily="34" charset="0"/>
          <a:ea typeface="+mn-ea"/>
          <a:cs typeface="Microsoft New Tai Lue"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5D00"/>
          </a:solidFill>
          <a:effectLst/>
          <a:latin typeface="Microsoft New Tai Lue" panose="020B0502040204020203" pitchFamily="34" charset="0"/>
          <a:ea typeface="+mn-ea"/>
          <a:cs typeface="Microsoft New Tai Lue"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12722-B9D1-4170-91E6-84C8A15165A0}" type="datetimeFigureOut">
              <a:rPr lang="en-US" smtClean="0">
                <a:solidFill>
                  <a:prstClr val="black">
                    <a:tint val="75000"/>
                  </a:prstClr>
                </a:solidFill>
              </a:rPr>
              <a:pPr/>
              <a:t>3/2/2021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B105A-0E45-41D4-9795-6E59FD1F5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94282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ved=0CAcQjRw&amp;url=http://www.polarbearendangered.com/why-are-polar-bears-endangered/&amp;ei=1Qf9VNieL9XYoATCu4C4DA&amp;bvm=bv.87611401,d.cGU&amp;psig=AFQjCNFBaX07x26_yHlw1KwEiba4Ix_--A&amp;ust=1425955073662714" TargetMode="External"/><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hyperlink" Target="http://www.google.com/url?sa=i&amp;rct=j&amp;q=&amp;esrc=s&amp;frm=1&amp;source=images&amp;cd=&amp;cad=rja&amp;uact=8&amp;ved=0CAcQjRw&amp;url=http://cornforthimages.com/product-category/wildlife/cervidae/caribou/&amp;ei=LAb9VL-zM8qwogSmvoGoDQ&amp;bvm=bv.87611401,d.cGU&amp;psig=AFQjCNGORJX3uC4FW5ejSsyzw_W6t8S34g&amp;ust=1425954715093470" TargetMode="External"/><Relationship Id="rId1" Type="http://schemas.openxmlformats.org/officeDocument/2006/relationships/slideLayout" Target="../slideLayouts/slideLayout50.xml"/><Relationship Id="rId6" Type="http://schemas.openxmlformats.org/officeDocument/2006/relationships/hyperlink" Target="http://www.google.com/url?sa=i&amp;rct=j&amp;q=&amp;esrc=s&amp;frm=1&amp;source=images&amp;cd=&amp;cad=rja&amp;uact=8&amp;ved=0CAcQjRw&amp;url=http://en.wikipedia.org/wiki/Snowy_owl&amp;ei=Hwf9VI_JHc-vogTG84CQAQ&amp;bvm=bv.87611401,d.cGU&amp;psig=AFQjCNFbTTYiv0-bi7VNfwdxDvWmywJnoQ&amp;ust=1425954878923747" TargetMode="External"/><Relationship Id="rId11" Type="http://schemas.openxmlformats.org/officeDocument/2006/relationships/image" Target="../media/image21.jpeg"/><Relationship Id="rId5" Type="http://schemas.openxmlformats.org/officeDocument/2006/relationships/image" Target="../media/image18.jpeg"/><Relationship Id="rId10" Type="http://schemas.openxmlformats.org/officeDocument/2006/relationships/hyperlink" Target="http://www.google.com/url?sa=i&amp;rct=j&amp;q=&amp;esrc=s&amp;frm=1&amp;source=images&amp;cd=&amp;cad=rja&amp;uact=8&amp;ved=0CAcQjRw&amp;url=http://www.backyardchickens.com/a/the-fight-for-survival-a-fox-role-play-warning-high-standards-character-page&amp;ei=agn9VN2-HZLXoATonoJQ&amp;bvm=bv.87611401,d.cGU&amp;psig=AFQjCNEcTrNvQ9kivckkNJGRuPC57v_RRA&amp;ust=1425955506040156" TargetMode="External"/><Relationship Id="rId4" Type="http://schemas.openxmlformats.org/officeDocument/2006/relationships/hyperlink" Target="http://www.google.com/url?sa=i&amp;rct=j&amp;q=&amp;esrc=s&amp;frm=1&amp;source=images&amp;cd=&amp;cad=rja&amp;uact=8&amp;ved=0CAcQjRw&amp;url=http://en.wikipedia.org/wiki/Arctic_hare&amp;ei=hAb9VNTcHYLToAT95IGABw&amp;bvm=bv.87611401,d.cGU&amp;psig=AFQjCNGiZwmUsZgCrFXLye_Ni8f6QubnRA&amp;ust=1425954803983641" TargetMode="External"/><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4.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9.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Layout" Target="../slideLayouts/slideLayout79.xml"/><Relationship Id="rId5" Type="http://schemas.openxmlformats.org/officeDocument/2006/relationships/image" Target="../media/image46.pn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emf"/><Relationship Id="rId2" Type="http://schemas.openxmlformats.org/officeDocument/2006/relationships/image" Target="../media/image53.jpeg"/><Relationship Id="rId1" Type="http://schemas.openxmlformats.org/officeDocument/2006/relationships/slideLayout" Target="../slideLayouts/slideLayout10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4.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45.xml"/><Relationship Id="rId5" Type="http://schemas.openxmlformats.org/officeDocument/2006/relationships/image" Target="../media/image65.jpe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6.xml"/><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89.xml"/><Relationship Id="rId5" Type="http://schemas.openxmlformats.org/officeDocument/2006/relationships/image" Target="../media/image79.jpe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89.xml"/><Relationship Id="rId5" Type="http://schemas.openxmlformats.org/officeDocument/2006/relationships/image" Target="../media/image83.png"/><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gif"/><Relationship Id="rId2" Type="http://schemas.openxmlformats.org/officeDocument/2006/relationships/hyperlink" Target="http://www.google.com/url?sa=i&amp;rct=j&amp;q=&amp;esrc=s&amp;frm=1&amp;source=images&amp;cd=&amp;cad=rja&amp;uact=8&amp;ved=0CAcQjRw&amp;url=http://www.marinebio.net/marinescience/04benthon/arclife.htm&amp;ei=ogP9VLv2NYfUoATP04D4DA&amp;bvm=bv.87611401,d.cGU&amp;psig=AFQjCNG14-Axgp7I0E_6wNs2lQb5aWPLBg&amp;ust=1425954070509256" TargetMode="External"/><Relationship Id="rId1" Type="http://schemas.openxmlformats.org/officeDocument/2006/relationships/slideLayout" Target="../slideLayouts/slideLayout50.xml"/><Relationship Id="rId6" Type="http://schemas.openxmlformats.org/officeDocument/2006/relationships/hyperlink" Target="http://www.google.com/url?sa=i&amp;rct=j&amp;q=&amp;esrc=s&amp;frm=1&amp;source=images&amp;cd=&amp;cad=rja&amp;uact=8&amp;ved=0CAcQjRw&amp;url=http://www.quia.com/jg/967463list.html&amp;ei=VwX9VNTBM8XeoATl4YHgAQ&amp;bvm=bv.87611401,d.cGU&amp;psig=AFQjCNHCYe-_2rgd6oiT6ZrBY8cO0duDcw&amp;ust=1425954496725626" TargetMode="External"/><Relationship Id="rId5" Type="http://schemas.openxmlformats.org/officeDocument/2006/relationships/image" Target="../media/image15.jpeg"/><Relationship Id="rId4" Type="http://schemas.openxmlformats.org/officeDocument/2006/relationships/hyperlink" Target="http://www.google.com/url?sa=i&amp;rct=j&amp;q=&amp;esrc=s&amp;frm=1&amp;source=images&amp;cd=&amp;cad=rja&amp;uact=8&amp;ved=0CAcQjRw&amp;url=http://www.marinebio.net/marinescience/04benthon/arclife.htm&amp;ei=wwT9VIzJB8jyoATHs4LYDQ&amp;bvm=bv.87611401,d.cGU&amp;psig=AFQjCNGtU_jodX90jC1XYWy_fBAwVUMLEQ&amp;ust=142595428575336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http://www.ducksters.com/science/ecosystems/world_map_bio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8" y="1916832"/>
            <a:ext cx="9066819" cy="46467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2" y="260648"/>
            <a:ext cx="7632848" cy="1143000"/>
          </a:xfrm>
        </p:spPr>
        <p:txBody>
          <a:bodyPr/>
          <a:lstStyle/>
          <a:p>
            <a:r>
              <a:rPr lang="en-US" sz="9600" b="1" u="sng" dirty="0">
                <a:effectLst>
                  <a:outerShdw blurRad="38100" dist="38100" dir="2700000" algn="tl">
                    <a:schemeClr val="bg1">
                      <a:alpha val="43000"/>
                    </a:schemeClr>
                  </a:outerShdw>
                </a:effectLst>
              </a:rPr>
              <a:t>Biome</a:t>
            </a:r>
          </a:p>
        </p:txBody>
      </p:sp>
      <p:sp>
        <p:nvSpPr>
          <p:cNvPr id="3" name="TextBox 2"/>
          <p:cNvSpPr txBox="1"/>
          <p:nvPr/>
        </p:nvSpPr>
        <p:spPr>
          <a:xfrm>
            <a:off x="594589" y="2060848"/>
            <a:ext cx="7632848" cy="2800767"/>
          </a:xfrm>
          <a:prstGeom prst="rect">
            <a:avLst/>
          </a:prstGeom>
          <a:solidFill>
            <a:schemeClr val="bg1">
              <a:alpha val="98000"/>
            </a:schemeClr>
          </a:solidFill>
          <a:ln>
            <a:solidFill>
              <a:schemeClr val="tx1"/>
            </a:solidFill>
          </a:ln>
        </p:spPr>
        <p:txBody>
          <a:bodyPr wrap="square" rtlCol="0">
            <a:spAutoFit/>
          </a:bodyPr>
          <a:lstStyle/>
          <a:p>
            <a:pPr algn="ctr" fontAlgn="base">
              <a:spcBef>
                <a:spcPct val="0"/>
              </a:spcBef>
              <a:spcAft>
                <a:spcPct val="0"/>
              </a:spcAft>
            </a:pPr>
            <a:r>
              <a:rPr lang="en-US" sz="4400" b="1" dirty="0">
                <a:solidFill>
                  <a:srgbClr val="000000"/>
                </a:solidFill>
              </a:rPr>
              <a:t>A Biome is a region of Earth that has a particular climate and certain types </a:t>
            </a:r>
            <a:br>
              <a:rPr lang="en-US" sz="4400" b="1" dirty="0">
                <a:solidFill>
                  <a:srgbClr val="000000"/>
                </a:solidFill>
              </a:rPr>
            </a:br>
            <a:r>
              <a:rPr lang="en-US" sz="4400" b="1" dirty="0">
                <a:solidFill>
                  <a:srgbClr val="000000"/>
                </a:solidFill>
              </a:rPr>
              <a:t>of plants.</a:t>
            </a:r>
          </a:p>
        </p:txBody>
      </p:sp>
    </p:spTree>
    <p:extLst>
      <p:ext uri="{BB962C8B-B14F-4D97-AF65-F5344CB8AC3E}">
        <p14:creationId xmlns:p14="http://schemas.microsoft.com/office/powerpoint/2010/main" val="268756326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1000"/>
                                        <p:tgtEl>
                                          <p:spTgt spid="9218"/>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610" y="4011"/>
            <a:ext cx="8229600" cy="1143000"/>
          </a:xfrm>
        </p:spPr>
        <p:txBody>
          <a:bodyPr/>
          <a:lstStyle/>
          <a:p>
            <a:r>
              <a:rPr lang="en-US" sz="5400" u="sng" dirty="0"/>
              <a:t>Tundra Animal Life</a:t>
            </a:r>
          </a:p>
        </p:txBody>
      </p:sp>
      <p:grpSp>
        <p:nvGrpSpPr>
          <p:cNvPr id="15" name="Group 14"/>
          <p:cNvGrpSpPr/>
          <p:nvPr/>
        </p:nvGrpSpPr>
        <p:grpSpPr>
          <a:xfrm>
            <a:off x="340053" y="1292213"/>
            <a:ext cx="2971800" cy="2246221"/>
            <a:chOff x="452610" y="1690837"/>
            <a:chExt cx="2971800" cy="2246221"/>
          </a:xfrm>
        </p:grpSpPr>
        <p:pic>
          <p:nvPicPr>
            <p:cNvPr id="5122" name="Picture 2" descr="http://cornforthimages.com/wp-content/uploads/2012/11/Denali-Caribou-13.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610" y="1690837"/>
              <a:ext cx="2971800" cy="19795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55930" y="3403658"/>
              <a:ext cx="1905000" cy="533400"/>
              <a:chOff x="1044350" y="3676106"/>
              <a:chExt cx="1905000" cy="533400"/>
            </a:xfrm>
          </p:grpSpPr>
          <p:sp>
            <p:nvSpPr>
              <p:cNvPr id="4" name="Rounded Rectangle 3"/>
              <p:cNvSpPr/>
              <p:nvPr/>
            </p:nvSpPr>
            <p:spPr>
              <a:xfrm>
                <a:off x="1044350" y="3676106"/>
                <a:ext cx="19050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02100" y="3683099"/>
                <a:ext cx="1752600" cy="523220"/>
              </a:xfrm>
              <a:prstGeom prst="rect">
                <a:avLst/>
              </a:prstGeom>
              <a:noFill/>
            </p:spPr>
            <p:txBody>
              <a:bodyPr wrap="square" rtlCol="0">
                <a:spAutoFit/>
              </a:bodyPr>
              <a:lstStyle/>
              <a:p>
                <a:pPr algn="ctr"/>
                <a:r>
                  <a:rPr lang="en-US" sz="2800" b="1" dirty="0"/>
                  <a:t>Caribou</a:t>
                </a:r>
              </a:p>
            </p:txBody>
          </p:sp>
        </p:grpSp>
      </p:grpSp>
      <p:grpSp>
        <p:nvGrpSpPr>
          <p:cNvPr id="16" name="Group 15"/>
          <p:cNvGrpSpPr/>
          <p:nvPr/>
        </p:nvGrpSpPr>
        <p:grpSpPr>
          <a:xfrm>
            <a:off x="3690589" y="1279558"/>
            <a:ext cx="2500058" cy="2255689"/>
            <a:chOff x="3791550" y="1690837"/>
            <a:chExt cx="2500058" cy="2255689"/>
          </a:xfrm>
        </p:grpSpPr>
        <p:pic>
          <p:nvPicPr>
            <p:cNvPr id="5124" name="Picture 4" descr="http://upload.wikimedia.org/wikipedia/commons/e/e3/Arctic_Hare_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1550" y="1690837"/>
              <a:ext cx="2500058" cy="19969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860479" y="3413126"/>
              <a:ext cx="2362200" cy="533400"/>
              <a:chOff x="1044350" y="3676106"/>
              <a:chExt cx="1905000" cy="533400"/>
            </a:xfrm>
          </p:grpSpPr>
          <p:sp>
            <p:nvSpPr>
              <p:cNvPr id="7" name="Rounded Rectangle 6"/>
              <p:cNvSpPr/>
              <p:nvPr/>
            </p:nvSpPr>
            <p:spPr>
              <a:xfrm>
                <a:off x="1044350" y="3676106"/>
                <a:ext cx="19050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02100" y="3683099"/>
                <a:ext cx="1847250" cy="523220"/>
              </a:xfrm>
              <a:prstGeom prst="rect">
                <a:avLst/>
              </a:prstGeom>
              <a:noFill/>
            </p:spPr>
            <p:txBody>
              <a:bodyPr wrap="square" rtlCol="0">
                <a:spAutoFit/>
              </a:bodyPr>
              <a:lstStyle/>
              <a:p>
                <a:pPr algn="ctr"/>
                <a:r>
                  <a:rPr lang="en-US" sz="2800" b="1" dirty="0"/>
                  <a:t>Arctic Hare</a:t>
                </a:r>
              </a:p>
            </p:txBody>
          </p:sp>
        </p:grpSp>
      </p:grpSp>
      <p:grpSp>
        <p:nvGrpSpPr>
          <p:cNvPr id="17" name="Group 16"/>
          <p:cNvGrpSpPr/>
          <p:nvPr/>
        </p:nvGrpSpPr>
        <p:grpSpPr>
          <a:xfrm>
            <a:off x="6564247" y="1981200"/>
            <a:ext cx="2298649" cy="3466147"/>
            <a:chOff x="6553200" y="1680494"/>
            <a:chExt cx="2298649" cy="3466147"/>
          </a:xfrm>
        </p:grpSpPr>
        <p:pic>
          <p:nvPicPr>
            <p:cNvPr id="5128" name="Picture 8" descr="http://upload.wikimedia.org/wikipedia/commons/f/f2/Snowy_Owl_-_Schnee-Eul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680494"/>
              <a:ext cx="2282415" cy="32150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646422" y="4610609"/>
              <a:ext cx="2205427" cy="536032"/>
              <a:chOff x="1188759" y="3827474"/>
              <a:chExt cx="1722990" cy="536032"/>
            </a:xfrm>
          </p:grpSpPr>
          <p:sp>
            <p:nvSpPr>
              <p:cNvPr id="10" name="Rounded Rectangle 9"/>
              <p:cNvSpPr/>
              <p:nvPr/>
            </p:nvSpPr>
            <p:spPr>
              <a:xfrm>
                <a:off x="1188759" y="3830106"/>
                <a:ext cx="172299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41399" y="3827474"/>
                <a:ext cx="1628340" cy="523220"/>
              </a:xfrm>
              <a:prstGeom prst="rect">
                <a:avLst/>
              </a:prstGeom>
              <a:noFill/>
            </p:spPr>
            <p:txBody>
              <a:bodyPr wrap="square" rtlCol="0">
                <a:spAutoFit/>
              </a:bodyPr>
              <a:lstStyle/>
              <a:p>
                <a:pPr algn="ctr"/>
                <a:r>
                  <a:rPr lang="en-US" sz="2800" b="1" dirty="0"/>
                  <a:t>Snowy Owl</a:t>
                </a:r>
              </a:p>
            </p:txBody>
          </p:sp>
        </p:grpSp>
      </p:grpSp>
      <p:grpSp>
        <p:nvGrpSpPr>
          <p:cNvPr id="18" name="Group 17"/>
          <p:cNvGrpSpPr/>
          <p:nvPr/>
        </p:nvGrpSpPr>
        <p:grpSpPr>
          <a:xfrm>
            <a:off x="318362" y="3962400"/>
            <a:ext cx="3034223" cy="2287801"/>
            <a:chOff x="403823" y="3962400"/>
            <a:chExt cx="3034223" cy="2287801"/>
          </a:xfrm>
        </p:grpSpPr>
        <p:pic>
          <p:nvPicPr>
            <p:cNvPr id="5130" name="Picture 10" descr="http://www.polarbearendangered.com/wp-content/uploads/2013/12/polar-bear-2.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823" y="3962400"/>
              <a:ext cx="3034223" cy="20211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87887" y="5716801"/>
              <a:ext cx="2231458" cy="533400"/>
              <a:chOff x="1044350" y="3676106"/>
              <a:chExt cx="1905000" cy="533400"/>
            </a:xfrm>
          </p:grpSpPr>
          <p:sp>
            <p:nvSpPr>
              <p:cNvPr id="13" name="Rounded Rectangle 12"/>
              <p:cNvSpPr/>
              <p:nvPr/>
            </p:nvSpPr>
            <p:spPr>
              <a:xfrm>
                <a:off x="1044350" y="3676106"/>
                <a:ext cx="19050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02100" y="3683099"/>
                <a:ext cx="1752600" cy="523220"/>
              </a:xfrm>
              <a:prstGeom prst="rect">
                <a:avLst/>
              </a:prstGeom>
              <a:noFill/>
            </p:spPr>
            <p:txBody>
              <a:bodyPr wrap="square" rtlCol="0">
                <a:spAutoFit/>
              </a:bodyPr>
              <a:lstStyle/>
              <a:p>
                <a:pPr algn="ctr"/>
                <a:r>
                  <a:rPr lang="en-US" sz="2800" b="1" dirty="0"/>
                  <a:t>Polar Bear</a:t>
                </a:r>
              </a:p>
            </p:txBody>
          </p:sp>
        </p:grpSp>
      </p:grpSp>
      <p:grpSp>
        <p:nvGrpSpPr>
          <p:cNvPr id="19" name="Group 18"/>
          <p:cNvGrpSpPr/>
          <p:nvPr/>
        </p:nvGrpSpPr>
        <p:grpSpPr>
          <a:xfrm>
            <a:off x="3690589" y="3964303"/>
            <a:ext cx="2612517" cy="2309374"/>
            <a:chOff x="3690589" y="3964303"/>
            <a:chExt cx="2612517" cy="2309374"/>
          </a:xfrm>
        </p:grpSpPr>
        <p:pic>
          <p:nvPicPr>
            <p:cNvPr id="5132" name="Picture 12" descr="http://img4.wikia.nocookie.net/__cb20140907231023/worlds-divided/images/2/26/Arctic-fox-canada.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0589" y="3964303"/>
              <a:ext cx="2612517" cy="20211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883041" y="5740277"/>
              <a:ext cx="2231458" cy="533400"/>
              <a:chOff x="1044350" y="3676106"/>
              <a:chExt cx="1905000" cy="533400"/>
            </a:xfrm>
          </p:grpSpPr>
          <p:sp>
            <p:nvSpPr>
              <p:cNvPr id="23" name="Rounded Rectangle 22"/>
              <p:cNvSpPr/>
              <p:nvPr/>
            </p:nvSpPr>
            <p:spPr>
              <a:xfrm>
                <a:off x="1044350" y="3676106"/>
                <a:ext cx="19050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102100" y="3683099"/>
                <a:ext cx="1752600" cy="523220"/>
              </a:xfrm>
              <a:prstGeom prst="rect">
                <a:avLst/>
              </a:prstGeom>
              <a:noFill/>
            </p:spPr>
            <p:txBody>
              <a:bodyPr wrap="square" rtlCol="0">
                <a:spAutoFit/>
              </a:bodyPr>
              <a:lstStyle/>
              <a:p>
                <a:pPr algn="ctr"/>
                <a:r>
                  <a:rPr lang="en-US" sz="2800" b="1" dirty="0"/>
                  <a:t>White Fox</a:t>
                </a:r>
              </a:p>
            </p:txBody>
          </p:sp>
        </p:grpSp>
      </p:grpSp>
    </p:spTree>
    <p:extLst>
      <p:ext uri="{BB962C8B-B14F-4D97-AF65-F5344CB8AC3E}">
        <p14:creationId xmlns:p14="http://schemas.microsoft.com/office/powerpoint/2010/main" val="323509465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 name="Rectangle 110"/>
          <p:cNvSpPr>
            <a:spLocks noGrp="1" noChangeArrowheads="1"/>
          </p:cNvSpPr>
          <p:nvPr>
            <p:ph type="ctrTitle"/>
          </p:nvPr>
        </p:nvSpPr>
        <p:spPr>
          <a:xfrm>
            <a:off x="457200" y="1219200"/>
            <a:ext cx="8382000" cy="3124200"/>
          </a:xfrm>
          <a:noFill/>
          <a:ln/>
        </p:spPr>
        <p:txBody>
          <a:bodyPr/>
          <a:lstStyle/>
          <a:p>
            <a:r>
              <a:rPr lang="es-UY" sz="13800" b="1" dirty="0">
                <a:solidFill>
                  <a:srgbClr val="003300"/>
                </a:solidFill>
              </a:rPr>
              <a:t>Taiga</a:t>
            </a:r>
            <a:br>
              <a:rPr lang="es-UY" sz="8000" b="1" dirty="0">
                <a:solidFill>
                  <a:srgbClr val="003300"/>
                </a:solidFill>
              </a:rPr>
            </a:br>
            <a:r>
              <a:rPr lang="es-UY" sz="6600" b="1" dirty="0">
                <a:solidFill>
                  <a:srgbClr val="003300"/>
                </a:solidFill>
              </a:rPr>
              <a:t>(</a:t>
            </a:r>
            <a:r>
              <a:rPr lang="es-UY" sz="6600" b="1" dirty="0" err="1">
                <a:solidFill>
                  <a:srgbClr val="003300"/>
                </a:solidFill>
              </a:rPr>
              <a:t>Coniferous</a:t>
            </a:r>
            <a:r>
              <a:rPr lang="es-UY" sz="6600" b="1" dirty="0">
                <a:solidFill>
                  <a:srgbClr val="003300"/>
                </a:solidFill>
              </a:rPr>
              <a:t> </a:t>
            </a:r>
            <a:r>
              <a:rPr lang="es-UY" sz="6600" b="1" dirty="0" err="1">
                <a:solidFill>
                  <a:srgbClr val="003300"/>
                </a:solidFill>
              </a:rPr>
              <a:t>Forest</a:t>
            </a:r>
            <a:r>
              <a:rPr lang="es-UY" sz="6600" b="1" dirty="0">
                <a:solidFill>
                  <a:srgbClr val="003300"/>
                </a:solidFill>
              </a:rPr>
              <a:t>)</a:t>
            </a:r>
            <a:endParaRPr lang="es-ES" sz="6600" b="1" dirty="0">
              <a:solidFill>
                <a:srgbClr val="003300"/>
              </a:solidFill>
            </a:endParaRPr>
          </a:p>
        </p:txBody>
      </p:sp>
    </p:spTree>
    <p:extLst>
      <p:ext uri="{BB962C8B-B14F-4D97-AF65-F5344CB8AC3E}">
        <p14:creationId xmlns:p14="http://schemas.microsoft.com/office/powerpoint/2010/main" val="58806752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533400" y="2209800"/>
            <a:ext cx="8077200" cy="4343400"/>
          </a:xfrm>
          <a:solidFill>
            <a:schemeClr val="bg1">
              <a:alpha val="65000"/>
            </a:schemeClr>
          </a:solidFill>
        </p:spPr>
        <p:txBody>
          <a:bodyPr/>
          <a:lstStyle/>
          <a:p>
            <a:r>
              <a:rPr lang="en-US" sz="4000" b="1" dirty="0">
                <a:solidFill>
                  <a:srgbClr val="003300"/>
                </a:solidFill>
                <a:effectLst>
                  <a:outerShdw blurRad="38100" dist="38100" dir="2700000" algn="tl">
                    <a:schemeClr val="bg1">
                      <a:alpha val="43000"/>
                    </a:schemeClr>
                  </a:outerShdw>
                </a:effectLst>
              </a:rPr>
              <a:t>Largest land biome</a:t>
            </a:r>
          </a:p>
          <a:p>
            <a:r>
              <a:rPr lang="en-US" sz="4000" b="1" dirty="0">
                <a:solidFill>
                  <a:srgbClr val="003300"/>
                </a:solidFill>
                <a:effectLst>
                  <a:outerShdw blurRad="38100" dist="38100" dir="2700000" algn="tl">
                    <a:schemeClr val="bg1">
                      <a:alpha val="43000"/>
                    </a:schemeClr>
                  </a:outerShdw>
                </a:effectLst>
              </a:rPr>
              <a:t>Also called the Coniferous Forest or Boreal Forest</a:t>
            </a:r>
          </a:p>
          <a:p>
            <a:r>
              <a:rPr lang="en-US" sz="4000" b="1" dirty="0">
                <a:solidFill>
                  <a:srgbClr val="003300"/>
                </a:solidFill>
                <a:effectLst>
                  <a:outerShdw blurRad="38100" dist="38100" dir="2700000" algn="tl">
                    <a:schemeClr val="bg1">
                      <a:alpha val="43000"/>
                    </a:schemeClr>
                  </a:outerShdw>
                </a:effectLst>
              </a:rPr>
              <a:t>Found in the Northern Hemisphere below </a:t>
            </a:r>
            <a:br>
              <a:rPr lang="en-US" sz="4000" b="1" dirty="0">
                <a:solidFill>
                  <a:srgbClr val="003300"/>
                </a:solidFill>
                <a:effectLst>
                  <a:outerShdw blurRad="38100" dist="38100" dir="2700000" algn="tl">
                    <a:schemeClr val="bg1">
                      <a:alpha val="43000"/>
                    </a:schemeClr>
                  </a:outerShdw>
                </a:effectLst>
              </a:rPr>
            </a:br>
            <a:r>
              <a:rPr lang="en-US" sz="4000" b="1" dirty="0">
                <a:solidFill>
                  <a:srgbClr val="003300"/>
                </a:solidFill>
                <a:effectLst>
                  <a:outerShdw blurRad="38100" dist="38100" dir="2700000" algn="tl">
                    <a:schemeClr val="bg1">
                      <a:alpha val="43000"/>
                    </a:schemeClr>
                  </a:outerShdw>
                </a:effectLst>
              </a:rPr>
              <a:t>the Tundra</a:t>
            </a:r>
          </a:p>
        </p:txBody>
      </p:sp>
      <p:sp>
        <p:nvSpPr>
          <p:cNvPr id="4" name="Rectangle 3"/>
          <p:cNvSpPr/>
          <p:nvPr/>
        </p:nvSpPr>
        <p:spPr>
          <a:xfrm>
            <a:off x="524577" y="228600"/>
            <a:ext cx="8077200" cy="1754326"/>
          </a:xfrm>
          <a:prstGeom prst="rect">
            <a:avLst/>
          </a:prstGeom>
          <a:solidFill>
            <a:schemeClr val="bg1">
              <a:alpha val="78000"/>
            </a:schemeClr>
          </a:solidFill>
        </p:spPr>
        <p:txBody>
          <a:bodyPr wrap="square">
            <a:spAutoFit/>
          </a:bodyPr>
          <a:lstStyle/>
          <a:p>
            <a:pPr algn="ctr"/>
            <a:r>
              <a:rPr lang="en-US" sz="5400" b="1" u="sng" dirty="0">
                <a:solidFill>
                  <a:srgbClr val="003300"/>
                </a:solidFill>
              </a:rPr>
              <a:t>Taiga </a:t>
            </a:r>
            <a:br>
              <a:rPr lang="en-US" sz="5400" b="1" u="sng" dirty="0">
                <a:solidFill>
                  <a:srgbClr val="003300"/>
                </a:solidFill>
              </a:rPr>
            </a:br>
            <a:r>
              <a:rPr lang="en-US" sz="5400" b="1" u="sng" dirty="0">
                <a:solidFill>
                  <a:srgbClr val="003300"/>
                </a:solidFill>
              </a:rPr>
              <a:t>Characteristics</a:t>
            </a:r>
          </a:p>
        </p:txBody>
      </p:sp>
    </p:spTree>
    <p:extLst>
      <p:ext uri="{BB962C8B-B14F-4D97-AF65-F5344CB8AC3E}">
        <p14:creationId xmlns:p14="http://schemas.microsoft.com/office/powerpoint/2010/main" val="262450747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1000"/>
                                  </p:stCondLst>
                                  <p:childTnLst>
                                    <p:set>
                                      <p:cBhvr>
                                        <p:cTn id="12" dur="1" fill="hold">
                                          <p:stCondLst>
                                            <p:cond delay="0"/>
                                          </p:stCondLst>
                                        </p:cTn>
                                        <p:tgtEl>
                                          <p:spTgt spid="106499">
                                            <p:bg/>
                                          </p:spTgt>
                                        </p:tgtEl>
                                        <p:attrNameLst>
                                          <p:attrName>style.visibility</p:attrName>
                                        </p:attrNameLst>
                                      </p:cBhvr>
                                      <p:to>
                                        <p:strVal val="visible"/>
                                      </p:to>
                                    </p:set>
                                    <p:animEffect transition="in" filter="fade">
                                      <p:cBhvr>
                                        <p:cTn id="13" dur="1000"/>
                                        <p:tgtEl>
                                          <p:spTgt spid="106499">
                                            <p:bg/>
                                          </p:spTgt>
                                        </p:tgtEl>
                                      </p:cBhvr>
                                    </p:animEffect>
                                    <p:anim calcmode="lin" valueType="num">
                                      <p:cBhvr>
                                        <p:cTn id="14" dur="1000" fill="hold"/>
                                        <p:tgtEl>
                                          <p:spTgt spid="106499">
                                            <p:bg/>
                                          </p:spTgt>
                                        </p:tgtEl>
                                        <p:attrNameLst>
                                          <p:attrName>ppt_x</p:attrName>
                                        </p:attrNameLst>
                                      </p:cBhvr>
                                      <p:tavLst>
                                        <p:tav tm="0">
                                          <p:val>
                                            <p:strVal val="#ppt_x"/>
                                          </p:val>
                                        </p:tav>
                                        <p:tav tm="100000">
                                          <p:val>
                                            <p:strVal val="#ppt_x"/>
                                          </p:val>
                                        </p:tav>
                                      </p:tavLst>
                                    </p:anim>
                                    <p:anim calcmode="lin" valueType="num">
                                      <p:cBhvr>
                                        <p:cTn id="15" dur="1000" fill="hold"/>
                                        <p:tgtEl>
                                          <p:spTgt spid="106499">
                                            <p:bg/>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1000"/>
                                  </p:stCondLst>
                                  <p:childTnLst>
                                    <p:set>
                                      <p:cBhvr>
                                        <p:cTn id="17" dur="1" fill="hold">
                                          <p:stCondLst>
                                            <p:cond delay="0"/>
                                          </p:stCondLst>
                                        </p:cTn>
                                        <p:tgtEl>
                                          <p:spTgt spid="106499">
                                            <p:txEl>
                                              <p:pRg st="0" end="0"/>
                                            </p:txEl>
                                          </p:spTgt>
                                        </p:tgtEl>
                                        <p:attrNameLst>
                                          <p:attrName>style.visibility</p:attrName>
                                        </p:attrNameLst>
                                      </p:cBhvr>
                                      <p:to>
                                        <p:strVal val="visible"/>
                                      </p:to>
                                    </p:set>
                                    <p:animEffect transition="in" filter="fade">
                                      <p:cBhvr>
                                        <p:cTn id="18" dur="1000"/>
                                        <p:tgtEl>
                                          <p:spTgt spid="106499">
                                            <p:txEl>
                                              <p:pRg st="0" end="0"/>
                                            </p:txEl>
                                          </p:spTgt>
                                        </p:tgtEl>
                                      </p:cBhvr>
                                    </p:animEffect>
                                    <p:anim calcmode="lin" valueType="num">
                                      <p:cBhvr>
                                        <p:cTn id="19" dur="1000" fill="hold"/>
                                        <p:tgtEl>
                                          <p:spTgt spid="10649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064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06499">
                                            <p:txEl>
                                              <p:pRg st="1" end="1"/>
                                            </p:txEl>
                                          </p:spTgt>
                                        </p:tgtEl>
                                        <p:attrNameLst>
                                          <p:attrName>style.visibility</p:attrName>
                                        </p:attrNameLst>
                                      </p:cBhvr>
                                      <p:to>
                                        <p:strVal val="visible"/>
                                      </p:to>
                                    </p:set>
                                    <p:animEffect transition="in" filter="fade">
                                      <p:cBhvr>
                                        <p:cTn id="25" dur="1000"/>
                                        <p:tgtEl>
                                          <p:spTgt spid="106499">
                                            <p:txEl>
                                              <p:pRg st="1" end="1"/>
                                            </p:txEl>
                                          </p:spTgt>
                                        </p:tgtEl>
                                      </p:cBhvr>
                                    </p:animEffect>
                                    <p:anim calcmode="lin" valueType="num">
                                      <p:cBhvr>
                                        <p:cTn id="26" dur="1000" fill="hold"/>
                                        <p:tgtEl>
                                          <p:spTgt spid="106499">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064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06499">
                                            <p:txEl>
                                              <p:pRg st="2" end="2"/>
                                            </p:txEl>
                                          </p:spTgt>
                                        </p:tgtEl>
                                        <p:attrNameLst>
                                          <p:attrName>style.visibility</p:attrName>
                                        </p:attrNameLst>
                                      </p:cBhvr>
                                      <p:to>
                                        <p:strVal val="visible"/>
                                      </p:to>
                                    </p:set>
                                    <p:animEffect transition="in" filter="fade">
                                      <p:cBhvr>
                                        <p:cTn id="32" dur="1000"/>
                                        <p:tgtEl>
                                          <p:spTgt spid="106499">
                                            <p:txEl>
                                              <p:pRg st="2" end="2"/>
                                            </p:txEl>
                                          </p:spTgt>
                                        </p:tgtEl>
                                      </p:cBhvr>
                                    </p:animEffect>
                                    <p:anim calcmode="lin" valueType="num">
                                      <p:cBhvr>
                                        <p:cTn id="33" dur="10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064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uiExpand="1" build="p"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515754" y="2362200"/>
            <a:ext cx="8086023" cy="3886200"/>
          </a:xfrm>
          <a:solidFill>
            <a:schemeClr val="bg1">
              <a:alpha val="65000"/>
            </a:schemeClr>
          </a:solidFill>
        </p:spPr>
        <p:txBody>
          <a:bodyPr/>
          <a:lstStyle/>
          <a:p>
            <a:r>
              <a:rPr lang="en-US" sz="4400" b="1" dirty="0">
                <a:solidFill>
                  <a:srgbClr val="003300"/>
                </a:solidFill>
                <a:effectLst>
                  <a:outerShdw blurRad="38100" dist="38100" dir="2700000" algn="tl">
                    <a:schemeClr val="bg1">
                      <a:alpha val="43000"/>
                    </a:schemeClr>
                  </a:outerShdw>
                </a:effectLst>
              </a:rPr>
              <a:t>Precipitation is usually in the form of snow and averages 30-60 cm a year</a:t>
            </a:r>
          </a:p>
          <a:p>
            <a:r>
              <a:rPr lang="en-US" sz="4400" b="1" dirty="0">
                <a:solidFill>
                  <a:srgbClr val="003300"/>
                </a:solidFill>
                <a:effectLst>
                  <a:outerShdw blurRad="38100" dist="38100" dir="2700000" algn="tl">
                    <a:schemeClr val="bg1">
                      <a:alpha val="43000"/>
                    </a:schemeClr>
                  </a:outerShdw>
                </a:effectLst>
              </a:rPr>
              <a:t>Long, cold winters</a:t>
            </a:r>
          </a:p>
          <a:p>
            <a:r>
              <a:rPr lang="en-US" sz="4400" b="1" dirty="0">
                <a:solidFill>
                  <a:srgbClr val="003300"/>
                </a:solidFill>
                <a:effectLst>
                  <a:outerShdw blurRad="38100" dist="38100" dir="2700000" algn="tl">
                    <a:schemeClr val="bg1">
                      <a:alpha val="43000"/>
                    </a:schemeClr>
                  </a:outerShdw>
                </a:effectLst>
              </a:rPr>
              <a:t>Warm summers</a:t>
            </a:r>
          </a:p>
        </p:txBody>
      </p:sp>
      <p:sp>
        <p:nvSpPr>
          <p:cNvPr id="4" name="Rectangle 3"/>
          <p:cNvSpPr/>
          <p:nvPr/>
        </p:nvSpPr>
        <p:spPr>
          <a:xfrm>
            <a:off x="524577" y="228600"/>
            <a:ext cx="8077200" cy="1754326"/>
          </a:xfrm>
          <a:prstGeom prst="rect">
            <a:avLst/>
          </a:prstGeom>
          <a:solidFill>
            <a:schemeClr val="bg1">
              <a:alpha val="78000"/>
            </a:schemeClr>
          </a:solidFill>
        </p:spPr>
        <p:txBody>
          <a:bodyPr wrap="square">
            <a:spAutoFit/>
          </a:bodyPr>
          <a:lstStyle/>
          <a:p>
            <a:pPr algn="ctr"/>
            <a:r>
              <a:rPr lang="en-US" sz="5400" b="1" u="sng" dirty="0">
                <a:solidFill>
                  <a:srgbClr val="003300"/>
                </a:solidFill>
              </a:rPr>
              <a:t>Taiga </a:t>
            </a:r>
            <a:br>
              <a:rPr lang="en-US" sz="5400" b="1" u="sng" dirty="0">
                <a:solidFill>
                  <a:srgbClr val="003300"/>
                </a:solidFill>
              </a:rPr>
            </a:br>
            <a:r>
              <a:rPr lang="en-US" sz="5400" b="1" u="sng" dirty="0">
                <a:solidFill>
                  <a:srgbClr val="003300"/>
                </a:solidFill>
              </a:rPr>
              <a:t>Characteristics</a:t>
            </a:r>
          </a:p>
        </p:txBody>
      </p:sp>
    </p:spTree>
    <p:extLst>
      <p:ext uri="{BB962C8B-B14F-4D97-AF65-F5344CB8AC3E}">
        <p14:creationId xmlns:p14="http://schemas.microsoft.com/office/powerpoint/2010/main" val="79293698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1000"/>
                                  </p:stCondLst>
                                  <p:childTnLst>
                                    <p:set>
                                      <p:cBhvr>
                                        <p:cTn id="12" dur="1" fill="hold">
                                          <p:stCondLst>
                                            <p:cond delay="0"/>
                                          </p:stCondLst>
                                        </p:cTn>
                                        <p:tgtEl>
                                          <p:spTgt spid="106499">
                                            <p:bg/>
                                          </p:spTgt>
                                        </p:tgtEl>
                                        <p:attrNameLst>
                                          <p:attrName>style.visibility</p:attrName>
                                        </p:attrNameLst>
                                      </p:cBhvr>
                                      <p:to>
                                        <p:strVal val="visible"/>
                                      </p:to>
                                    </p:set>
                                    <p:animEffect transition="in" filter="fade">
                                      <p:cBhvr>
                                        <p:cTn id="13" dur="1000"/>
                                        <p:tgtEl>
                                          <p:spTgt spid="106499">
                                            <p:bg/>
                                          </p:spTgt>
                                        </p:tgtEl>
                                      </p:cBhvr>
                                    </p:animEffect>
                                    <p:anim calcmode="lin" valueType="num">
                                      <p:cBhvr>
                                        <p:cTn id="14" dur="1000" fill="hold"/>
                                        <p:tgtEl>
                                          <p:spTgt spid="106499">
                                            <p:bg/>
                                          </p:spTgt>
                                        </p:tgtEl>
                                        <p:attrNameLst>
                                          <p:attrName>ppt_x</p:attrName>
                                        </p:attrNameLst>
                                      </p:cBhvr>
                                      <p:tavLst>
                                        <p:tav tm="0">
                                          <p:val>
                                            <p:strVal val="#ppt_x"/>
                                          </p:val>
                                        </p:tav>
                                        <p:tav tm="100000">
                                          <p:val>
                                            <p:strVal val="#ppt_x"/>
                                          </p:val>
                                        </p:tav>
                                      </p:tavLst>
                                    </p:anim>
                                    <p:anim calcmode="lin" valueType="num">
                                      <p:cBhvr>
                                        <p:cTn id="15" dur="1000" fill="hold"/>
                                        <p:tgtEl>
                                          <p:spTgt spid="106499">
                                            <p:bg/>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1000"/>
                                  </p:stCondLst>
                                  <p:childTnLst>
                                    <p:set>
                                      <p:cBhvr>
                                        <p:cTn id="17" dur="1" fill="hold">
                                          <p:stCondLst>
                                            <p:cond delay="0"/>
                                          </p:stCondLst>
                                        </p:cTn>
                                        <p:tgtEl>
                                          <p:spTgt spid="106499">
                                            <p:txEl>
                                              <p:pRg st="0" end="0"/>
                                            </p:txEl>
                                          </p:spTgt>
                                        </p:tgtEl>
                                        <p:attrNameLst>
                                          <p:attrName>style.visibility</p:attrName>
                                        </p:attrNameLst>
                                      </p:cBhvr>
                                      <p:to>
                                        <p:strVal val="visible"/>
                                      </p:to>
                                    </p:set>
                                    <p:animEffect transition="in" filter="fade">
                                      <p:cBhvr>
                                        <p:cTn id="18" dur="1000"/>
                                        <p:tgtEl>
                                          <p:spTgt spid="106499">
                                            <p:txEl>
                                              <p:pRg st="0" end="0"/>
                                            </p:txEl>
                                          </p:spTgt>
                                        </p:tgtEl>
                                      </p:cBhvr>
                                    </p:animEffect>
                                    <p:anim calcmode="lin" valueType="num">
                                      <p:cBhvr>
                                        <p:cTn id="19" dur="1000" fill="hold"/>
                                        <p:tgtEl>
                                          <p:spTgt spid="10649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064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1000"/>
                                  </p:stCondLst>
                                  <p:childTnLst>
                                    <p:set>
                                      <p:cBhvr>
                                        <p:cTn id="24" dur="1" fill="hold">
                                          <p:stCondLst>
                                            <p:cond delay="0"/>
                                          </p:stCondLst>
                                        </p:cTn>
                                        <p:tgtEl>
                                          <p:spTgt spid="106499">
                                            <p:txEl>
                                              <p:pRg st="1" end="1"/>
                                            </p:txEl>
                                          </p:spTgt>
                                        </p:tgtEl>
                                        <p:attrNameLst>
                                          <p:attrName>style.visibility</p:attrName>
                                        </p:attrNameLst>
                                      </p:cBhvr>
                                      <p:to>
                                        <p:strVal val="visible"/>
                                      </p:to>
                                    </p:set>
                                    <p:animEffect transition="in" filter="fade">
                                      <p:cBhvr>
                                        <p:cTn id="25" dur="1000"/>
                                        <p:tgtEl>
                                          <p:spTgt spid="106499">
                                            <p:txEl>
                                              <p:pRg st="1" end="1"/>
                                            </p:txEl>
                                          </p:spTgt>
                                        </p:tgtEl>
                                      </p:cBhvr>
                                    </p:animEffect>
                                    <p:anim calcmode="lin" valueType="num">
                                      <p:cBhvr>
                                        <p:cTn id="26" dur="1000" fill="hold"/>
                                        <p:tgtEl>
                                          <p:spTgt spid="106499">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064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1000"/>
                                  </p:stCondLst>
                                  <p:childTnLst>
                                    <p:set>
                                      <p:cBhvr>
                                        <p:cTn id="31" dur="1" fill="hold">
                                          <p:stCondLst>
                                            <p:cond delay="0"/>
                                          </p:stCondLst>
                                        </p:cTn>
                                        <p:tgtEl>
                                          <p:spTgt spid="106499">
                                            <p:txEl>
                                              <p:pRg st="2" end="2"/>
                                            </p:txEl>
                                          </p:spTgt>
                                        </p:tgtEl>
                                        <p:attrNameLst>
                                          <p:attrName>style.visibility</p:attrName>
                                        </p:attrNameLst>
                                      </p:cBhvr>
                                      <p:to>
                                        <p:strVal val="visible"/>
                                      </p:to>
                                    </p:set>
                                    <p:animEffect transition="in" filter="fade">
                                      <p:cBhvr>
                                        <p:cTn id="32" dur="1000"/>
                                        <p:tgtEl>
                                          <p:spTgt spid="106499">
                                            <p:txEl>
                                              <p:pRg st="2" end="2"/>
                                            </p:txEl>
                                          </p:spTgt>
                                        </p:tgtEl>
                                      </p:cBhvr>
                                    </p:animEffect>
                                    <p:anim calcmode="lin" valueType="num">
                                      <p:cBhvr>
                                        <p:cTn id="33" dur="10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064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515754" y="2209800"/>
            <a:ext cx="8086023" cy="4267200"/>
          </a:xfrm>
          <a:solidFill>
            <a:schemeClr val="bg1">
              <a:alpha val="65000"/>
            </a:schemeClr>
          </a:solidFill>
        </p:spPr>
        <p:txBody>
          <a:bodyPr/>
          <a:lstStyle/>
          <a:p>
            <a:r>
              <a:rPr lang="en-US" sz="3600" b="1" dirty="0">
                <a:solidFill>
                  <a:srgbClr val="003300"/>
                </a:solidFill>
                <a:effectLst>
                  <a:outerShdw blurRad="38100" dist="38100" dir="2700000" algn="tl">
                    <a:schemeClr val="bg1">
                      <a:alpha val="43000"/>
                    </a:schemeClr>
                  </a:outerShdw>
                </a:effectLst>
              </a:rPr>
              <a:t>Evergreen trees called Coniferous trees (conifers) Pine, Spruce, Larches</a:t>
            </a:r>
          </a:p>
          <a:p>
            <a:r>
              <a:rPr lang="en-US" sz="3600" b="1" dirty="0">
                <a:solidFill>
                  <a:srgbClr val="003300"/>
                </a:solidFill>
                <a:effectLst>
                  <a:outerShdw blurRad="38100" dist="38100" dir="2700000" algn="tl">
                    <a:schemeClr val="bg1">
                      <a:alpha val="43000"/>
                    </a:schemeClr>
                  </a:outerShdw>
                </a:effectLst>
              </a:rPr>
              <a:t>Conifers have needle-like leaves that produce food all year long</a:t>
            </a:r>
          </a:p>
          <a:p>
            <a:r>
              <a:rPr lang="en-US" sz="3600" b="1" dirty="0">
                <a:solidFill>
                  <a:srgbClr val="003300"/>
                </a:solidFill>
                <a:effectLst>
                  <a:outerShdw blurRad="38100" dist="38100" dir="2700000" algn="tl">
                    <a:schemeClr val="bg1">
                      <a:alpha val="43000"/>
                    </a:schemeClr>
                  </a:outerShdw>
                </a:effectLst>
              </a:rPr>
              <a:t>Low sunlight and very thin, acidic soil prevent plants from growing</a:t>
            </a:r>
          </a:p>
        </p:txBody>
      </p:sp>
      <p:sp>
        <p:nvSpPr>
          <p:cNvPr id="4" name="Rectangle 3"/>
          <p:cNvSpPr/>
          <p:nvPr/>
        </p:nvSpPr>
        <p:spPr>
          <a:xfrm>
            <a:off x="524577" y="228600"/>
            <a:ext cx="8077200" cy="1754326"/>
          </a:xfrm>
          <a:prstGeom prst="rect">
            <a:avLst/>
          </a:prstGeom>
          <a:solidFill>
            <a:schemeClr val="bg1">
              <a:alpha val="78000"/>
            </a:schemeClr>
          </a:solidFill>
        </p:spPr>
        <p:txBody>
          <a:bodyPr wrap="square">
            <a:spAutoFit/>
          </a:bodyPr>
          <a:lstStyle/>
          <a:p>
            <a:pPr algn="ctr"/>
            <a:r>
              <a:rPr lang="en-US" sz="5400" b="1" u="sng" dirty="0">
                <a:solidFill>
                  <a:srgbClr val="003300"/>
                </a:solidFill>
              </a:rPr>
              <a:t>Taiga </a:t>
            </a:r>
            <a:br>
              <a:rPr lang="en-US" sz="5400" b="1" u="sng" dirty="0">
                <a:solidFill>
                  <a:srgbClr val="003300"/>
                </a:solidFill>
              </a:rPr>
            </a:br>
            <a:r>
              <a:rPr lang="en-US" sz="5400" b="1" u="sng" dirty="0">
                <a:solidFill>
                  <a:srgbClr val="003300"/>
                </a:solidFill>
              </a:rPr>
              <a:t>Plant Life</a:t>
            </a:r>
          </a:p>
        </p:txBody>
      </p:sp>
    </p:spTree>
    <p:extLst>
      <p:ext uri="{BB962C8B-B14F-4D97-AF65-F5344CB8AC3E}">
        <p14:creationId xmlns:p14="http://schemas.microsoft.com/office/powerpoint/2010/main" val="317753833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1000"/>
                                  </p:stCondLst>
                                  <p:childTnLst>
                                    <p:set>
                                      <p:cBhvr>
                                        <p:cTn id="12" dur="1" fill="hold">
                                          <p:stCondLst>
                                            <p:cond delay="0"/>
                                          </p:stCondLst>
                                        </p:cTn>
                                        <p:tgtEl>
                                          <p:spTgt spid="106499">
                                            <p:bg/>
                                          </p:spTgt>
                                        </p:tgtEl>
                                        <p:attrNameLst>
                                          <p:attrName>style.visibility</p:attrName>
                                        </p:attrNameLst>
                                      </p:cBhvr>
                                      <p:to>
                                        <p:strVal val="visible"/>
                                      </p:to>
                                    </p:set>
                                    <p:animEffect transition="in" filter="fade">
                                      <p:cBhvr>
                                        <p:cTn id="13" dur="1000"/>
                                        <p:tgtEl>
                                          <p:spTgt spid="106499">
                                            <p:bg/>
                                          </p:spTgt>
                                        </p:tgtEl>
                                      </p:cBhvr>
                                    </p:animEffect>
                                    <p:anim calcmode="lin" valueType="num">
                                      <p:cBhvr>
                                        <p:cTn id="14" dur="1000" fill="hold"/>
                                        <p:tgtEl>
                                          <p:spTgt spid="106499">
                                            <p:bg/>
                                          </p:spTgt>
                                        </p:tgtEl>
                                        <p:attrNameLst>
                                          <p:attrName>ppt_x</p:attrName>
                                        </p:attrNameLst>
                                      </p:cBhvr>
                                      <p:tavLst>
                                        <p:tav tm="0">
                                          <p:val>
                                            <p:strVal val="#ppt_x"/>
                                          </p:val>
                                        </p:tav>
                                        <p:tav tm="100000">
                                          <p:val>
                                            <p:strVal val="#ppt_x"/>
                                          </p:val>
                                        </p:tav>
                                      </p:tavLst>
                                    </p:anim>
                                    <p:anim calcmode="lin" valueType="num">
                                      <p:cBhvr>
                                        <p:cTn id="15" dur="1000" fill="hold"/>
                                        <p:tgtEl>
                                          <p:spTgt spid="106499">
                                            <p:bg/>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1000"/>
                                  </p:stCondLst>
                                  <p:childTnLst>
                                    <p:set>
                                      <p:cBhvr>
                                        <p:cTn id="17" dur="1" fill="hold">
                                          <p:stCondLst>
                                            <p:cond delay="0"/>
                                          </p:stCondLst>
                                        </p:cTn>
                                        <p:tgtEl>
                                          <p:spTgt spid="106499">
                                            <p:txEl>
                                              <p:pRg st="0" end="0"/>
                                            </p:txEl>
                                          </p:spTgt>
                                        </p:tgtEl>
                                        <p:attrNameLst>
                                          <p:attrName>style.visibility</p:attrName>
                                        </p:attrNameLst>
                                      </p:cBhvr>
                                      <p:to>
                                        <p:strVal val="visible"/>
                                      </p:to>
                                    </p:set>
                                    <p:animEffect transition="in" filter="fade">
                                      <p:cBhvr>
                                        <p:cTn id="18" dur="1000"/>
                                        <p:tgtEl>
                                          <p:spTgt spid="106499">
                                            <p:txEl>
                                              <p:pRg st="0" end="0"/>
                                            </p:txEl>
                                          </p:spTgt>
                                        </p:tgtEl>
                                      </p:cBhvr>
                                    </p:animEffect>
                                    <p:anim calcmode="lin" valueType="num">
                                      <p:cBhvr>
                                        <p:cTn id="19" dur="1000" fill="hold"/>
                                        <p:tgtEl>
                                          <p:spTgt spid="10649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064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1000"/>
                                  </p:stCondLst>
                                  <p:childTnLst>
                                    <p:set>
                                      <p:cBhvr>
                                        <p:cTn id="24" dur="1" fill="hold">
                                          <p:stCondLst>
                                            <p:cond delay="0"/>
                                          </p:stCondLst>
                                        </p:cTn>
                                        <p:tgtEl>
                                          <p:spTgt spid="106499">
                                            <p:txEl>
                                              <p:pRg st="1" end="1"/>
                                            </p:txEl>
                                          </p:spTgt>
                                        </p:tgtEl>
                                        <p:attrNameLst>
                                          <p:attrName>style.visibility</p:attrName>
                                        </p:attrNameLst>
                                      </p:cBhvr>
                                      <p:to>
                                        <p:strVal val="visible"/>
                                      </p:to>
                                    </p:set>
                                    <p:animEffect transition="in" filter="fade">
                                      <p:cBhvr>
                                        <p:cTn id="25" dur="1000"/>
                                        <p:tgtEl>
                                          <p:spTgt spid="106499">
                                            <p:txEl>
                                              <p:pRg st="1" end="1"/>
                                            </p:txEl>
                                          </p:spTgt>
                                        </p:tgtEl>
                                      </p:cBhvr>
                                    </p:animEffect>
                                    <p:anim calcmode="lin" valueType="num">
                                      <p:cBhvr>
                                        <p:cTn id="26" dur="1000" fill="hold"/>
                                        <p:tgtEl>
                                          <p:spTgt spid="106499">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064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1000"/>
                                  </p:stCondLst>
                                  <p:childTnLst>
                                    <p:set>
                                      <p:cBhvr>
                                        <p:cTn id="31" dur="1" fill="hold">
                                          <p:stCondLst>
                                            <p:cond delay="0"/>
                                          </p:stCondLst>
                                        </p:cTn>
                                        <p:tgtEl>
                                          <p:spTgt spid="106499">
                                            <p:txEl>
                                              <p:pRg st="2" end="2"/>
                                            </p:txEl>
                                          </p:spTgt>
                                        </p:tgtEl>
                                        <p:attrNameLst>
                                          <p:attrName>style.visibility</p:attrName>
                                        </p:attrNameLst>
                                      </p:cBhvr>
                                      <p:to>
                                        <p:strVal val="visible"/>
                                      </p:to>
                                    </p:set>
                                    <p:animEffect transition="in" filter="fade">
                                      <p:cBhvr>
                                        <p:cTn id="32" dur="1000"/>
                                        <p:tgtEl>
                                          <p:spTgt spid="106499">
                                            <p:txEl>
                                              <p:pRg st="2" end="2"/>
                                            </p:txEl>
                                          </p:spTgt>
                                        </p:tgtEl>
                                      </p:cBhvr>
                                    </p:animEffect>
                                    <p:anim calcmode="lin" valueType="num">
                                      <p:cBhvr>
                                        <p:cTn id="33" dur="10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064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
            <a:ext cx="7772400" cy="990600"/>
          </a:xfrm>
        </p:spPr>
        <p:txBody>
          <a:bodyPr>
            <a:normAutofit fontScale="90000"/>
          </a:bodyPr>
          <a:lstStyle/>
          <a:p>
            <a:r>
              <a:rPr lang="en-US" sz="5400" b="1" u="sng" dirty="0">
                <a:latin typeface="Arial" pitchFamily="34" charset="0"/>
                <a:cs typeface="Arial" pitchFamily="34" charset="0"/>
              </a:rPr>
              <a:t>Taiga Plant Life: Conifers</a:t>
            </a:r>
          </a:p>
        </p:txBody>
      </p:sp>
      <p:pic>
        <p:nvPicPr>
          <p:cNvPr id="4100" name="Picture 4" descr="http://upload.wikimedia.org/wikipedia/commons/a/ae/Las_sosnowy_swiezy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288983"/>
            <a:ext cx="3707780" cy="2848811"/>
          </a:xfrm>
          <a:prstGeom prst="rect">
            <a:avLst/>
          </a:prstGeom>
          <a:noFill/>
          <a:ln>
            <a:solidFill>
              <a:srgbClr val="003300"/>
            </a:solidFill>
          </a:ln>
          <a:extLst>
            <a:ext uri="{909E8E84-426E-40DD-AFC4-6F175D3DCCD1}">
              <a14:hiddenFill xmlns:a14="http://schemas.microsoft.com/office/drawing/2010/main">
                <a:solidFill>
                  <a:srgbClr val="FFFFFF"/>
                </a:solidFill>
              </a14:hiddenFill>
            </a:ext>
          </a:extLst>
        </p:spPr>
      </p:pic>
      <p:pic>
        <p:nvPicPr>
          <p:cNvPr id="4102" name="Picture 6" descr="http://upload.wikimedia.org/wikipedia/commons/c/c3/Conifer_for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3848"/>
            <a:ext cx="3710629" cy="2782971"/>
          </a:xfrm>
          <a:prstGeom prst="rect">
            <a:avLst/>
          </a:prstGeom>
          <a:noFill/>
          <a:ln>
            <a:solidFill>
              <a:srgbClr val="003300"/>
            </a:solidFill>
          </a:ln>
          <a:extLst>
            <a:ext uri="{909E8E84-426E-40DD-AFC4-6F175D3DCCD1}">
              <a14:hiddenFill xmlns:a14="http://schemas.microsoft.com/office/drawing/2010/main">
                <a:solidFill>
                  <a:srgbClr val="FFFFFF"/>
                </a:solidFill>
              </a14:hiddenFill>
            </a:ext>
          </a:extLst>
        </p:spPr>
      </p:pic>
      <p:pic>
        <p:nvPicPr>
          <p:cNvPr id="4098" name="Picture 2" descr="http://b1ca250e5ed661ccf2f1-da4c182123f5956a3d22aa43eb816232.r10.cf1.rackcdn.com/contentItem-840565-5035531-5k3o49o8fdzir-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4914" y="3733800"/>
            <a:ext cx="4267200" cy="2844800"/>
          </a:xfrm>
          <a:prstGeom prst="rect">
            <a:avLst/>
          </a:prstGeom>
          <a:noFill/>
          <a:ln>
            <a:solidFill>
              <a:srgbClr val="0033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89847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610" y="4011"/>
            <a:ext cx="8229600" cy="1143000"/>
          </a:xfrm>
        </p:spPr>
        <p:txBody>
          <a:bodyPr/>
          <a:lstStyle/>
          <a:p>
            <a:r>
              <a:rPr lang="en-US" sz="5400" u="sng" dirty="0"/>
              <a:t>Taiga Animal Life</a:t>
            </a:r>
          </a:p>
        </p:txBody>
      </p:sp>
      <p:grpSp>
        <p:nvGrpSpPr>
          <p:cNvPr id="21" name="Group 20"/>
          <p:cNvGrpSpPr/>
          <p:nvPr/>
        </p:nvGrpSpPr>
        <p:grpSpPr>
          <a:xfrm>
            <a:off x="4841900" y="1343567"/>
            <a:ext cx="3200400" cy="2430493"/>
            <a:chOff x="3581401" y="1600200"/>
            <a:chExt cx="3200400" cy="2430493"/>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1" y="1600200"/>
              <a:ext cx="3200400" cy="2193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022298" y="3497293"/>
              <a:ext cx="2362200" cy="533400"/>
              <a:chOff x="1044350" y="3676106"/>
              <a:chExt cx="1905000" cy="533400"/>
            </a:xfrm>
          </p:grpSpPr>
          <p:sp>
            <p:nvSpPr>
              <p:cNvPr id="7" name="Rounded Rectangle 6"/>
              <p:cNvSpPr/>
              <p:nvPr/>
            </p:nvSpPr>
            <p:spPr>
              <a:xfrm>
                <a:off x="1044350" y="3676106"/>
                <a:ext cx="19050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1102100" y="3683099"/>
                <a:ext cx="1847250" cy="523220"/>
              </a:xfrm>
              <a:prstGeom prst="rect">
                <a:avLst/>
              </a:prstGeom>
              <a:noFill/>
            </p:spPr>
            <p:txBody>
              <a:bodyPr wrap="square" rtlCol="0">
                <a:spAutoFit/>
              </a:bodyPr>
              <a:lstStyle/>
              <a:p>
                <a:pPr algn="ctr"/>
                <a:r>
                  <a:rPr lang="en-US" sz="2800" b="1" dirty="0">
                    <a:solidFill>
                      <a:srgbClr val="000000"/>
                    </a:solidFill>
                  </a:rPr>
                  <a:t>Bear</a:t>
                </a:r>
              </a:p>
            </p:txBody>
          </p:sp>
        </p:grpSp>
      </p:grpSp>
      <p:grpSp>
        <p:nvGrpSpPr>
          <p:cNvPr id="27" name="Group 26"/>
          <p:cNvGrpSpPr/>
          <p:nvPr/>
        </p:nvGrpSpPr>
        <p:grpSpPr>
          <a:xfrm>
            <a:off x="6705600" y="4052488"/>
            <a:ext cx="2063530" cy="2538750"/>
            <a:chOff x="6934200" y="2475566"/>
            <a:chExt cx="2063530" cy="2538750"/>
          </a:xfrm>
        </p:grpSpPr>
        <p:pic>
          <p:nvPicPr>
            <p:cNvPr id="10247" name="Picture 7" descr="http://trinityandjoshstravels.weebly.com/uploads/1/4/1/6/14165037/7525016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2475566"/>
              <a:ext cx="2063530" cy="22707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065599" y="4478284"/>
              <a:ext cx="1800732" cy="536032"/>
              <a:chOff x="1188760" y="3827474"/>
              <a:chExt cx="1406822" cy="536032"/>
            </a:xfrm>
          </p:grpSpPr>
          <p:sp>
            <p:nvSpPr>
              <p:cNvPr id="10" name="Rounded Rectangle 9"/>
              <p:cNvSpPr/>
              <p:nvPr/>
            </p:nvSpPr>
            <p:spPr>
              <a:xfrm>
                <a:off x="1188760" y="3830106"/>
                <a:ext cx="1406822"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1241400" y="3827474"/>
                <a:ext cx="1354181" cy="523220"/>
              </a:xfrm>
              <a:prstGeom prst="rect">
                <a:avLst/>
              </a:prstGeom>
              <a:noFill/>
            </p:spPr>
            <p:txBody>
              <a:bodyPr wrap="square" rtlCol="0">
                <a:spAutoFit/>
              </a:bodyPr>
              <a:lstStyle/>
              <a:p>
                <a:pPr algn="ctr"/>
                <a:r>
                  <a:rPr lang="en-US" sz="2800" b="1" dirty="0">
                    <a:solidFill>
                      <a:srgbClr val="000000"/>
                    </a:solidFill>
                  </a:rPr>
                  <a:t>Ermine</a:t>
                </a:r>
              </a:p>
            </p:txBody>
          </p:sp>
        </p:grpSp>
      </p:grpSp>
      <p:grpSp>
        <p:nvGrpSpPr>
          <p:cNvPr id="25" name="Group 24"/>
          <p:cNvGrpSpPr/>
          <p:nvPr/>
        </p:nvGrpSpPr>
        <p:grpSpPr>
          <a:xfrm>
            <a:off x="307607" y="4114800"/>
            <a:ext cx="2960486" cy="2434699"/>
            <a:chOff x="307607" y="4114800"/>
            <a:chExt cx="2960486" cy="2434699"/>
          </a:xfrm>
        </p:grpSpPr>
        <p:pic>
          <p:nvPicPr>
            <p:cNvPr id="10245" name="Picture 5" descr="http://www.estonianwildlifetours.com/wp-content/uploads/2012/04/svenzacek_hu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607" y="4114800"/>
              <a:ext cx="2960486" cy="22203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61693" y="6016099"/>
              <a:ext cx="2231458" cy="533400"/>
              <a:chOff x="1044350" y="3676106"/>
              <a:chExt cx="1905000" cy="533400"/>
            </a:xfrm>
          </p:grpSpPr>
          <p:sp>
            <p:nvSpPr>
              <p:cNvPr id="13" name="Rounded Rectangle 12"/>
              <p:cNvSpPr/>
              <p:nvPr/>
            </p:nvSpPr>
            <p:spPr>
              <a:xfrm>
                <a:off x="1044350" y="3676106"/>
                <a:ext cx="19050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extBox 13"/>
              <p:cNvSpPr txBox="1"/>
              <p:nvPr/>
            </p:nvSpPr>
            <p:spPr>
              <a:xfrm>
                <a:off x="1102100" y="3683099"/>
                <a:ext cx="1752600" cy="523220"/>
              </a:xfrm>
              <a:prstGeom prst="rect">
                <a:avLst/>
              </a:prstGeom>
              <a:noFill/>
            </p:spPr>
            <p:txBody>
              <a:bodyPr wrap="square" rtlCol="0">
                <a:spAutoFit/>
              </a:bodyPr>
              <a:lstStyle/>
              <a:p>
                <a:pPr algn="ctr"/>
                <a:r>
                  <a:rPr lang="en-US" sz="2800" b="1" dirty="0">
                    <a:solidFill>
                      <a:srgbClr val="000000"/>
                    </a:solidFill>
                  </a:rPr>
                  <a:t>Wolf</a:t>
                </a:r>
              </a:p>
            </p:txBody>
          </p:sp>
        </p:grpSp>
      </p:grpSp>
      <p:grpSp>
        <p:nvGrpSpPr>
          <p:cNvPr id="26" name="Group 25"/>
          <p:cNvGrpSpPr/>
          <p:nvPr/>
        </p:nvGrpSpPr>
        <p:grpSpPr>
          <a:xfrm>
            <a:off x="3970741" y="4075655"/>
            <a:ext cx="2143758" cy="2526654"/>
            <a:chOff x="3970741" y="4075655"/>
            <a:chExt cx="2143758" cy="2526654"/>
          </a:xfrm>
        </p:grpSpPr>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0741" y="4075655"/>
              <a:ext cx="2143758" cy="22986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4245044" y="6068018"/>
              <a:ext cx="1651716" cy="534291"/>
              <a:chOff x="1025435" y="3675215"/>
              <a:chExt cx="1410072" cy="534291"/>
            </a:xfrm>
          </p:grpSpPr>
          <p:sp>
            <p:nvSpPr>
              <p:cNvPr id="23" name="Rounded Rectangle 22"/>
              <p:cNvSpPr/>
              <p:nvPr/>
            </p:nvSpPr>
            <p:spPr>
              <a:xfrm>
                <a:off x="1044350" y="3676106"/>
                <a:ext cx="1391157"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TextBox 23"/>
              <p:cNvSpPr txBox="1"/>
              <p:nvPr/>
            </p:nvSpPr>
            <p:spPr>
              <a:xfrm>
                <a:off x="1025435" y="3675215"/>
                <a:ext cx="1362282" cy="523220"/>
              </a:xfrm>
              <a:prstGeom prst="rect">
                <a:avLst/>
              </a:prstGeom>
              <a:noFill/>
            </p:spPr>
            <p:txBody>
              <a:bodyPr wrap="square" rtlCol="0">
                <a:spAutoFit/>
              </a:bodyPr>
              <a:lstStyle/>
              <a:p>
                <a:pPr algn="ctr"/>
                <a:r>
                  <a:rPr lang="en-US" sz="2800" b="1" dirty="0">
                    <a:solidFill>
                      <a:srgbClr val="000000"/>
                    </a:solidFill>
                  </a:rPr>
                  <a:t>Lynx</a:t>
                </a:r>
              </a:p>
            </p:txBody>
          </p:sp>
        </p:grpSp>
      </p:grpSp>
      <p:grpSp>
        <p:nvGrpSpPr>
          <p:cNvPr id="20" name="Group 19"/>
          <p:cNvGrpSpPr/>
          <p:nvPr/>
        </p:nvGrpSpPr>
        <p:grpSpPr>
          <a:xfrm>
            <a:off x="1144602" y="1393670"/>
            <a:ext cx="2981341" cy="2433680"/>
            <a:chOff x="305202" y="1104754"/>
            <a:chExt cx="2981341" cy="2433680"/>
          </a:xfrm>
        </p:grpSpPr>
        <p:pic>
          <p:nvPicPr>
            <p:cNvPr id="102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202" y="1104754"/>
              <a:ext cx="2981341" cy="21637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843373" y="3005034"/>
              <a:ext cx="1905000" cy="533400"/>
              <a:chOff x="1044350" y="3676106"/>
              <a:chExt cx="1905000" cy="533400"/>
            </a:xfrm>
          </p:grpSpPr>
          <p:sp>
            <p:nvSpPr>
              <p:cNvPr id="4" name="Rounded Rectangle 3"/>
              <p:cNvSpPr/>
              <p:nvPr/>
            </p:nvSpPr>
            <p:spPr>
              <a:xfrm>
                <a:off x="1044350" y="3676106"/>
                <a:ext cx="19050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1102100" y="3683099"/>
                <a:ext cx="1752600" cy="523220"/>
              </a:xfrm>
              <a:prstGeom prst="rect">
                <a:avLst/>
              </a:prstGeom>
              <a:noFill/>
            </p:spPr>
            <p:txBody>
              <a:bodyPr wrap="square" rtlCol="0">
                <a:spAutoFit/>
              </a:bodyPr>
              <a:lstStyle/>
              <a:p>
                <a:pPr algn="ctr"/>
                <a:r>
                  <a:rPr lang="en-US" sz="2800" b="1" dirty="0">
                    <a:solidFill>
                      <a:srgbClr val="000000"/>
                    </a:solidFill>
                  </a:rPr>
                  <a:t>Elk</a:t>
                </a:r>
              </a:p>
            </p:txBody>
          </p:sp>
        </p:grpSp>
      </p:grpSp>
    </p:spTree>
    <p:extLst>
      <p:ext uri="{BB962C8B-B14F-4D97-AF65-F5344CB8AC3E}">
        <p14:creationId xmlns:p14="http://schemas.microsoft.com/office/powerpoint/2010/main" val="21155500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47800"/>
            <a:ext cx="7772400" cy="2536825"/>
          </a:xfrm>
        </p:spPr>
        <p:txBody>
          <a:bodyPr/>
          <a:lstStyle/>
          <a:p>
            <a:r>
              <a:rPr lang="en-US" sz="16600" dirty="0"/>
              <a:t>Desert</a:t>
            </a:r>
          </a:p>
        </p:txBody>
      </p:sp>
    </p:spTree>
    <p:extLst>
      <p:ext uri="{BB962C8B-B14F-4D97-AF65-F5344CB8AC3E}">
        <p14:creationId xmlns:p14="http://schemas.microsoft.com/office/powerpoint/2010/main" val="56884228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u="sng" dirty="0"/>
              <a:t>Desert Characteristics</a:t>
            </a:r>
          </a:p>
        </p:txBody>
      </p:sp>
      <p:sp>
        <p:nvSpPr>
          <p:cNvPr id="3" name="Content Placeholder 2"/>
          <p:cNvSpPr>
            <a:spLocks noGrp="1"/>
          </p:cNvSpPr>
          <p:nvPr>
            <p:ph idx="1"/>
          </p:nvPr>
        </p:nvSpPr>
        <p:spPr>
          <a:xfrm>
            <a:off x="457200" y="1295400"/>
            <a:ext cx="8382000" cy="3657600"/>
          </a:xfrm>
        </p:spPr>
        <p:txBody>
          <a:bodyPr>
            <a:normAutofit lnSpcReduction="10000"/>
          </a:bodyPr>
          <a:lstStyle/>
          <a:p>
            <a:r>
              <a:rPr lang="en-US" sz="4000" b="1" dirty="0"/>
              <a:t>There are hot deserts and cold deserts characterized by dry soil.</a:t>
            </a:r>
          </a:p>
          <a:p>
            <a:r>
              <a:rPr lang="en-US" sz="4000" b="1" dirty="0"/>
              <a:t>Dry with little rainfall (less than 25 cm a year). Evaporation rates are faster than rainfall rates.</a:t>
            </a:r>
          </a:p>
          <a:p>
            <a:r>
              <a:rPr lang="en-US" sz="4000" b="1" dirty="0"/>
              <a:t>Driest Biome</a:t>
            </a:r>
          </a:p>
        </p:txBody>
      </p:sp>
    </p:spTree>
    <p:extLst>
      <p:ext uri="{BB962C8B-B14F-4D97-AF65-F5344CB8AC3E}">
        <p14:creationId xmlns:p14="http://schemas.microsoft.com/office/powerpoint/2010/main" val="212828735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u="sng" dirty="0"/>
              <a:t>Desert Characteristics</a:t>
            </a:r>
          </a:p>
        </p:txBody>
      </p:sp>
      <p:sp>
        <p:nvSpPr>
          <p:cNvPr id="3" name="Content Placeholder 2"/>
          <p:cNvSpPr>
            <a:spLocks noGrp="1"/>
          </p:cNvSpPr>
          <p:nvPr>
            <p:ph idx="1"/>
          </p:nvPr>
        </p:nvSpPr>
        <p:spPr>
          <a:xfrm>
            <a:off x="533400" y="1295400"/>
            <a:ext cx="8229600" cy="3886200"/>
          </a:xfrm>
        </p:spPr>
        <p:txBody>
          <a:bodyPr>
            <a:normAutofit/>
          </a:bodyPr>
          <a:lstStyle/>
          <a:p>
            <a:r>
              <a:rPr lang="en-US" sz="4000" b="1" dirty="0"/>
              <a:t>In hot deserts, there are high temperatures during the day and cold temperatures during the night</a:t>
            </a:r>
          </a:p>
          <a:p>
            <a:r>
              <a:rPr lang="en-US" sz="4000" b="1" dirty="0"/>
              <a:t>Most deserts are located near middle latitudes</a:t>
            </a:r>
          </a:p>
        </p:txBody>
      </p:sp>
    </p:spTree>
    <p:extLst>
      <p:ext uri="{BB962C8B-B14F-4D97-AF65-F5344CB8AC3E}">
        <p14:creationId xmlns:p14="http://schemas.microsoft.com/office/powerpoint/2010/main" val="363616642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3825"/>
            <a:ext cx="7772400" cy="2590800"/>
          </a:xfrm>
        </p:spPr>
        <p:txBody>
          <a:bodyPr>
            <a:noAutofit/>
          </a:bodyPr>
          <a:lstStyle/>
          <a:p>
            <a:r>
              <a:rPr lang="en-US" sz="5000" b="1" dirty="0"/>
              <a:t>Learning Target:</a:t>
            </a:r>
            <a:br>
              <a:rPr lang="en-US" sz="5000" b="1" dirty="0"/>
            </a:br>
            <a:r>
              <a:rPr lang="en-US" sz="5000" b="1" dirty="0"/>
              <a:t>What are the characteristics of the Earth’s major terrestrial biomes?</a:t>
            </a:r>
          </a:p>
        </p:txBody>
      </p:sp>
      <p:sp>
        <p:nvSpPr>
          <p:cNvPr id="3" name="Subtitle 2"/>
          <p:cNvSpPr>
            <a:spLocks noGrp="1"/>
          </p:cNvSpPr>
          <p:nvPr>
            <p:ph type="subTitle" idx="1"/>
          </p:nvPr>
        </p:nvSpPr>
        <p:spPr>
          <a:xfrm>
            <a:off x="457200" y="3886200"/>
            <a:ext cx="8229600" cy="2590800"/>
          </a:xfrm>
        </p:spPr>
        <p:txBody>
          <a:bodyPr>
            <a:normAutofit fontScale="92500"/>
          </a:bodyPr>
          <a:lstStyle/>
          <a:p>
            <a:pPr algn="l"/>
            <a:r>
              <a:rPr lang="en-US" sz="3500" dirty="0">
                <a:solidFill>
                  <a:schemeClr val="tx1"/>
                </a:solidFill>
              </a:rPr>
              <a:t>S7L4e. Describe the characteristics of Earth’s major </a:t>
            </a:r>
            <a:r>
              <a:rPr lang="en-US" sz="3500" b="1" dirty="0">
                <a:solidFill>
                  <a:schemeClr val="tx1"/>
                </a:solidFill>
              </a:rPr>
              <a:t>terrestrial biomes</a:t>
            </a:r>
            <a:r>
              <a:rPr lang="en-US" sz="3500" dirty="0">
                <a:solidFill>
                  <a:schemeClr val="tx1"/>
                </a:solidFill>
              </a:rPr>
              <a:t> (i.e., tropical rain forest, savannah, temperate, desert, taiga, tundra, and mountain) and aquatic communities </a:t>
            </a:r>
            <a:br>
              <a:rPr lang="en-US" sz="3500" dirty="0">
                <a:solidFill>
                  <a:schemeClr val="tx1"/>
                </a:solidFill>
              </a:rPr>
            </a:br>
            <a:r>
              <a:rPr lang="en-US" sz="3500" dirty="0">
                <a:solidFill>
                  <a:schemeClr val="tx1"/>
                </a:solidFill>
              </a:rPr>
              <a:t>(i.e., freshwater, estuaries, and marine)</a:t>
            </a:r>
            <a:endParaRPr lang="en-US" sz="2800" dirty="0">
              <a:solidFill>
                <a:schemeClr val="tx1"/>
              </a:solidFill>
            </a:endParaRPr>
          </a:p>
        </p:txBody>
      </p:sp>
    </p:spTree>
    <p:extLst>
      <p:ext uri="{BB962C8B-B14F-4D97-AF65-F5344CB8AC3E}">
        <p14:creationId xmlns:p14="http://schemas.microsoft.com/office/powerpoint/2010/main" val="15838134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lstStyle/>
          <a:p>
            <a:r>
              <a:rPr lang="en-US" u="sng" dirty="0"/>
              <a:t>Desert Plant Life</a:t>
            </a:r>
          </a:p>
        </p:txBody>
      </p:sp>
      <p:sp>
        <p:nvSpPr>
          <p:cNvPr id="3" name="Content Placeholder 2"/>
          <p:cNvSpPr>
            <a:spLocks noGrp="1"/>
          </p:cNvSpPr>
          <p:nvPr>
            <p:ph idx="1"/>
          </p:nvPr>
        </p:nvSpPr>
        <p:spPr>
          <a:xfrm>
            <a:off x="457200" y="1828800"/>
            <a:ext cx="8229600" cy="2209800"/>
          </a:xfrm>
        </p:spPr>
        <p:txBody>
          <a:bodyPr>
            <a:normAutofit/>
          </a:bodyPr>
          <a:lstStyle/>
          <a:p>
            <a:pPr marL="0" indent="0" algn="ctr">
              <a:buNone/>
            </a:pPr>
            <a:r>
              <a:rPr lang="en-US" sz="4400" b="1" dirty="0"/>
              <a:t>Plants usually have few leaves and thick roots to help them keep moisture in the dry soil</a:t>
            </a:r>
          </a:p>
        </p:txBody>
      </p:sp>
    </p:spTree>
    <p:extLst>
      <p:ext uri="{BB962C8B-B14F-4D97-AF65-F5344CB8AC3E}">
        <p14:creationId xmlns:p14="http://schemas.microsoft.com/office/powerpoint/2010/main" val="406800535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650" y="239025"/>
            <a:ext cx="3429000" cy="990600"/>
          </a:xfrm>
        </p:spPr>
        <p:txBody>
          <a:bodyPr/>
          <a:lstStyle/>
          <a:p>
            <a:r>
              <a:rPr lang="en-US" sz="4400" u="sng" dirty="0"/>
              <a:t>Desert </a:t>
            </a:r>
            <a:br>
              <a:rPr lang="en-US" sz="4400" u="sng" dirty="0"/>
            </a:br>
            <a:r>
              <a:rPr lang="en-US" sz="4400" u="sng" dirty="0"/>
              <a:t>Plant Life</a:t>
            </a:r>
          </a:p>
        </p:txBody>
      </p:sp>
      <p:grpSp>
        <p:nvGrpSpPr>
          <p:cNvPr id="8" name="Group 7"/>
          <p:cNvGrpSpPr/>
          <p:nvPr/>
        </p:nvGrpSpPr>
        <p:grpSpPr>
          <a:xfrm>
            <a:off x="2846337" y="1552801"/>
            <a:ext cx="2971800" cy="2527475"/>
            <a:chOff x="457200" y="1295400"/>
            <a:chExt cx="2971800" cy="2527475"/>
          </a:xfrm>
        </p:grpSpPr>
        <p:pic>
          <p:nvPicPr>
            <p:cNvPr id="4098" name="Picture 2" descr="http://blog-en.dexway.com/wp-content/uploads/2012/03/desert-cact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95400"/>
              <a:ext cx="2971800" cy="2228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219200" y="3238100"/>
              <a:ext cx="1447800" cy="584775"/>
              <a:chOff x="1219200" y="3238100"/>
              <a:chExt cx="1447800" cy="584775"/>
            </a:xfrm>
          </p:grpSpPr>
          <p:sp>
            <p:nvSpPr>
              <p:cNvPr id="5" name="Rounded Rectangle 4"/>
              <p:cNvSpPr/>
              <p:nvPr/>
            </p:nvSpPr>
            <p:spPr>
              <a:xfrm>
                <a:off x="1219200" y="3276600"/>
                <a:ext cx="14478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86575" y="3238100"/>
                <a:ext cx="1295400" cy="584775"/>
              </a:xfrm>
              <a:prstGeom prst="rect">
                <a:avLst/>
              </a:prstGeom>
              <a:noFill/>
            </p:spPr>
            <p:txBody>
              <a:bodyPr wrap="square" rtlCol="0">
                <a:spAutoFit/>
              </a:bodyPr>
              <a:lstStyle/>
              <a:p>
                <a:pPr algn="ctr"/>
                <a:r>
                  <a:rPr lang="en-US" sz="3200" b="1" dirty="0">
                    <a:latin typeface="Arial" pitchFamily="34" charset="0"/>
                    <a:cs typeface="Arial" pitchFamily="34" charset="0"/>
                  </a:rPr>
                  <a:t>Cacti</a:t>
                </a:r>
              </a:p>
            </p:txBody>
          </p:sp>
        </p:grpSp>
      </p:grpSp>
      <p:grpSp>
        <p:nvGrpSpPr>
          <p:cNvPr id="12" name="Group 11"/>
          <p:cNvGrpSpPr/>
          <p:nvPr/>
        </p:nvGrpSpPr>
        <p:grpSpPr>
          <a:xfrm>
            <a:off x="5755361" y="4199602"/>
            <a:ext cx="3062288" cy="2381703"/>
            <a:chOff x="3886200" y="1415422"/>
            <a:chExt cx="3062288" cy="2381703"/>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415422"/>
              <a:ext cx="3062288" cy="21088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972825" y="3254100"/>
              <a:ext cx="2895599" cy="543025"/>
              <a:chOff x="1169761" y="3266975"/>
              <a:chExt cx="2176512" cy="543025"/>
            </a:xfrm>
          </p:grpSpPr>
          <p:sp>
            <p:nvSpPr>
              <p:cNvPr id="15" name="Rounded Rectangle 14"/>
              <p:cNvSpPr/>
              <p:nvPr/>
            </p:nvSpPr>
            <p:spPr>
              <a:xfrm>
                <a:off x="1169761" y="3276600"/>
                <a:ext cx="2176512"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24569" y="3266975"/>
                <a:ext cx="2061959" cy="523220"/>
              </a:xfrm>
              <a:prstGeom prst="rect">
                <a:avLst/>
              </a:prstGeom>
              <a:noFill/>
            </p:spPr>
            <p:txBody>
              <a:bodyPr wrap="square" rtlCol="0">
                <a:spAutoFit/>
              </a:bodyPr>
              <a:lstStyle/>
              <a:p>
                <a:pPr algn="ctr"/>
                <a:r>
                  <a:rPr lang="en-US" sz="2800" b="1" dirty="0">
                    <a:latin typeface="Arial" pitchFamily="34" charset="0"/>
                    <a:cs typeface="Arial" pitchFamily="34" charset="0"/>
                  </a:rPr>
                  <a:t>Ghost Flower</a:t>
                </a:r>
              </a:p>
            </p:txBody>
          </p:sp>
        </p:grpSp>
      </p:grpSp>
      <p:grpSp>
        <p:nvGrpSpPr>
          <p:cNvPr id="23" name="Group 22"/>
          <p:cNvGrpSpPr/>
          <p:nvPr/>
        </p:nvGrpSpPr>
        <p:grpSpPr>
          <a:xfrm>
            <a:off x="6340116" y="313719"/>
            <a:ext cx="2466050" cy="3191018"/>
            <a:chOff x="6340116" y="313719"/>
            <a:chExt cx="2466050" cy="3191018"/>
          </a:xfrm>
        </p:grpSpPr>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0116" y="313719"/>
              <a:ext cx="2466050" cy="29955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6400800" y="2971337"/>
              <a:ext cx="2133600" cy="533400"/>
              <a:chOff x="949483" y="3276600"/>
              <a:chExt cx="2133600" cy="533400"/>
            </a:xfrm>
          </p:grpSpPr>
          <p:sp>
            <p:nvSpPr>
              <p:cNvPr id="21" name="Rounded Rectangle 20"/>
              <p:cNvSpPr/>
              <p:nvPr/>
            </p:nvSpPr>
            <p:spPr>
              <a:xfrm>
                <a:off x="949483" y="3276600"/>
                <a:ext cx="21336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49483" y="3276600"/>
                <a:ext cx="2057400" cy="523220"/>
              </a:xfrm>
              <a:prstGeom prst="rect">
                <a:avLst/>
              </a:prstGeom>
              <a:noFill/>
            </p:spPr>
            <p:txBody>
              <a:bodyPr wrap="square" rtlCol="0">
                <a:spAutoFit/>
              </a:bodyPr>
              <a:lstStyle/>
              <a:p>
                <a:pPr algn="ctr"/>
                <a:r>
                  <a:rPr lang="en-US" sz="2800" b="1" dirty="0">
                    <a:latin typeface="Arial" pitchFamily="34" charset="0"/>
                    <a:cs typeface="Arial" pitchFamily="34" charset="0"/>
                  </a:rPr>
                  <a:t>Sage Bush</a:t>
                </a:r>
              </a:p>
            </p:txBody>
          </p:sp>
        </p:grpSp>
      </p:grpSp>
      <p:grpSp>
        <p:nvGrpSpPr>
          <p:cNvPr id="13" name="Group 12"/>
          <p:cNvGrpSpPr/>
          <p:nvPr/>
        </p:nvGrpSpPr>
        <p:grpSpPr>
          <a:xfrm>
            <a:off x="289370" y="4239023"/>
            <a:ext cx="2935066" cy="2368476"/>
            <a:chOff x="486878" y="3962400"/>
            <a:chExt cx="2935066" cy="2368476"/>
          </a:xfrm>
        </p:grpSpPr>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878" y="3962400"/>
              <a:ext cx="2935066" cy="20739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685799" y="5530657"/>
              <a:ext cx="2438400" cy="800219"/>
              <a:chOff x="770824" y="3035975"/>
              <a:chExt cx="2438400" cy="800219"/>
            </a:xfrm>
          </p:grpSpPr>
          <p:sp>
            <p:nvSpPr>
              <p:cNvPr id="10" name="Rounded Rectangle 9"/>
              <p:cNvSpPr/>
              <p:nvPr/>
            </p:nvSpPr>
            <p:spPr>
              <a:xfrm>
                <a:off x="770825" y="3067918"/>
                <a:ext cx="2438399" cy="74208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0824" y="3035975"/>
                <a:ext cx="2438399" cy="800219"/>
              </a:xfrm>
              <a:prstGeom prst="rect">
                <a:avLst/>
              </a:prstGeom>
              <a:noFill/>
            </p:spPr>
            <p:txBody>
              <a:bodyPr wrap="square" rtlCol="0">
                <a:spAutoFit/>
              </a:bodyPr>
              <a:lstStyle/>
              <a:p>
                <a:pPr algn="ctr"/>
                <a:r>
                  <a:rPr lang="en-US" sz="2300" b="1" dirty="0">
                    <a:latin typeface="Arial" pitchFamily="34" charset="0"/>
                    <a:cs typeface="Arial" pitchFamily="34" charset="0"/>
                  </a:rPr>
                  <a:t>Indian </a:t>
                </a:r>
              </a:p>
              <a:p>
                <a:pPr algn="ctr"/>
                <a:r>
                  <a:rPr lang="en-US" sz="2300" b="1" dirty="0">
                    <a:latin typeface="Arial" pitchFamily="34" charset="0"/>
                    <a:cs typeface="Arial" pitchFamily="34" charset="0"/>
                  </a:rPr>
                  <a:t>Paintbrush</a:t>
                </a:r>
              </a:p>
            </p:txBody>
          </p:sp>
        </p:grpSp>
      </p:grpSp>
      <p:grpSp>
        <p:nvGrpSpPr>
          <p:cNvPr id="19" name="Group 18"/>
          <p:cNvGrpSpPr/>
          <p:nvPr/>
        </p:nvGrpSpPr>
        <p:grpSpPr>
          <a:xfrm>
            <a:off x="289370" y="340188"/>
            <a:ext cx="2086790" cy="3182584"/>
            <a:chOff x="205564" y="507805"/>
            <a:chExt cx="2086790" cy="3182584"/>
          </a:xfrm>
        </p:grpSpPr>
        <p:pic>
          <p:nvPicPr>
            <p:cNvPr id="4103" name="Picture 7" descr="http://www.desertnuclear.com/local%20202adjM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564" y="507805"/>
              <a:ext cx="2086790" cy="2851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393419" y="2889368"/>
              <a:ext cx="1711080" cy="801021"/>
              <a:chOff x="270121" y="2889368"/>
              <a:chExt cx="1711080" cy="801021"/>
            </a:xfrm>
          </p:grpSpPr>
          <p:sp>
            <p:nvSpPr>
              <p:cNvPr id="17" name="Rounded Rectangle 16"/>
              <p:cNvSpPr/>
              <p:nvPr/>
            </p:nvSpPr>
            <p:spPr>
              <a:xfrm>
                <a:off x="270121" y="2889368"/>
                <a:ext cx="1711080" cy="80102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70331" y="2889369"/>
                <a:ext cx="1669757" cy="800219"/>
              </a:xfrm>
              <a:prstGeom prst="rect">
                <a:avLst/>
              </a:prstGeom>
              <a:noFill/>
            </p:spPr>
            <p:txBody>
              <a:bodyPr wrap="square" rtlCol="0">
                <a:spAutoFit/>
              </a:bodyPr>
              <a:lstStyle/>
              <a:p>
                <a:pPr algn="ctr"/>
                <a:r>
                  <a:rPr lang="en-US" sz="2300" b="1" dirty="0">
                    <a:latin typeface="Arial" pitchFamily="34" charset="0"/>
                    <a:cs typeface="Arial" pitchFamily="34" charset="0"/>
                  </a:rPr>
                  <a:t>Desert</a:t>
                </a:r>
              </a:p>
              <a:p>
                <a:pPr algn="ctr"/>
                <a:r>
                  <a:rPr lang="en-US" sz="2300" b="1" dirty="0" err="1">
                    <a:latin typeface="Arial" pitchFamily="34" charset="0"/>
                    <a:cs typeface="Arial" pitchFamily="34" charset="0"/>
                  </a:rPr>
                  <a:t>Chickory</a:t>
                </a:r>
                <a:endParaRPr lang="en-US" sz="2300" b="1" dirty="0">
                  <a:latin typeface="Arial" pitchFamily="34" charset="0"/>
                  <a:cs typeface="Arial" pitchFamily="34" charset="0"/>
                </a:endParaRPr>
              </a:p>
            </p:txBody>
          </p:sp>
        </p:grpSp>
      </p:grpSp>
    </p:spTree>
    <p:extLst>
      <p:ext uri="{BB962C8B-B14F-4D97-AF65-F5344CB8AC3E}">
        <p14:creationId xmlns:p14="http://schemas.microsoft.com/office/powerpoint/2010/main" val="141332212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u="sng" dirty="0"/>
              <a:t>Desert Animal Life</a:t>
            </a:r>
          </a:p>
        </p:txBody>
      </p:sp>
      <p:sp>
        <p:nvSpPr>
          <p:cNvPr id="3" name="Content Placeholder 2"/>
          <p:cNvSpPr>
            <a:spLocks noGrp="1"/>
          </p:cNvSpPr>
          <p:nvPr>
            <p:ph idx="1"/>
          </p:nvPr>
        </p:nvSpPr>
        <p:spPr>
          <a:xfrm>
            <a:off x="533400" y="1295400"/>
            <a:ext cx="8229600" cy="3886200"/>
          </a:xfrm>
        </p:spPr>
        <p:txBody>
          <a:bodyPr>
            <a:normAutofit/>
          </a:bodyPr>
          <a:lstStyle/>
          <a:p>
            <a:r>
              <a:rPr lang="en-US" sz="4400" b="1" dirty="0"/>
              <a:t>Borrowing animals such as the kangaroo rat and ground squirrel</a:t>
            </a:r>
          </a:p>
          <a:p>
            <a:r>
              <a:rPr lang="en-US" sz="4400" b="1" dirty="0"/>
              <a:t>Predators such as snakes, owls, and foxes</a:t>
            </a:r>
          </a:p>
        </p:txBody>
      </p:sp>
    </p:spTree>
    <p:extLst>
      <p:ext uri="{BB962C8B-B14F-4D97-AF65-F5344CB8AC3E}">
        <p14:creationId xmlns:p14="http://schemas.microsoft.com/office/powerpoint/2010/main" val="9293339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278" y="381000"/>
            <a:ext cx="3429000" cy="990600"/>
          </a:xfrm>
        </p:spPr>
        <p:txBody>
          <a:bodyPr/>
          <a:lstStyle/>
          <a:p>
            <a:r>
              <a:rPr lang="en-US" sz="4400" u="sng" dirty="0"/>
              <a:t>Desert </a:t>
            </a:r>
            <a:br>
              <a:rPr lang="en-US" sz="4400" u="sng" dirty="0"/>
            </a:br>
            <a:r>
              <a:rPr lang="en-US" sz="4400" u="sng" dirty="0"/>
              <a:t>Animal Life</a:t>
            </a:r>
          </a:p>
        </p:txBody>
      </p:sp>
      <p:grpSp>
        <p:nvGrpSpPr>
          <p:cNvPr id="4" name="Group 3"/>
          <p:cNvGrpSpPr/>
          <p:nvPr/>
        </p:nvGrpSpPr>
        <p:grpSpPr>
          <a:xfrm>
            <a:off x="335216" y="533400"/>
            <a:ext cx="2362200" cy="3065736"/>
            <a:chOff x="301006" y="471024"/>
            <a:chExt cx="2362200" cy="3065736"/>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471024"/>
              <a:ext cx="1745010" cy="30235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301006" y="3003360"/>
              <a:ext cx="2362200" cy="533400"/>
              <a:chOff x="3288881" y="5181600"/>
              <a:chExt cx="2362200" cy="533400"/>
            </a:xfrm>
          </p:grpSpPr>
          <p:sp>
            <p:nvSpPr>
              <p:cNvPr id="32" name="Rounded Rectangle 31"/>
              <p:cNvSpPr/>
              <p:nvPr/>
            </p:nvSpPr>
            <p:spPr>
              <a:xfrm>
                <a:off x="3288881" y="5181600"/>
                <a:ext cx="23622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3326579" y="5191780"/>
                <a:ext cx="2209801"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Jack Rabbit</a:t>
                </a:r>
              </a:p>
            </p:txBody>
          </p:sp>
        </p:grpSp>
      </p:grpSp>
      <p:grpSp>
        <p:nvGrpSpPr>
          <p:cNvPr id="23" name="Group 22"/>
          <p:cNvGrpSpPr/>
          <p:nvPr/>
        </p:nvGrpSpPr>
        <p:grpSpPr>
          <a:xfrm>
            <a:off x="371375" y="4419600"/>
            <a:ext cx="3507220" cy="2041315"/>
            <a:chOff x="619935" y="3521285"/>
            <a:chExt cx="3507220" cy="2041315"/>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935" y="3521285"/>
              <a:ext cx="3507220" cy="18354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1531063" y="5029200"/>
              <a:ext cx="1570091" cy="533400"/>
              <a:chOff x="949483" y="3276600"/>
              <a:chExt cx="1570091" cy="533400"/>
            </a:xfrm>
          </p:grpSpPr>
          <p:sp>
            <p:nvSpPr>
              <p:cNvPr id="21" name="Rounded Rectangle 20"/>
              <p:cNvSpPr/>
              <p:nvPr/>
            </p:nvSpPr>
            <p:spPr>
              <a:xfrm>
                <a:off x="949483" y="3276600"/>
                <a:ext cx="1570091"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949483" y="3276600"/>
                <a:ext cx="1570091"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Lizard</a:t>
                </a:r>
              </a:p>
            </p:txBody>
          </p:sp>
        </p:grpSp>
      </p:grpSp>
      <p:grpSp>
        <p:nvGrpSpPr>
          <p:cNvPr id="24" name="Group 23"/>
          <p:cNvGrpSpPr/>
          <p:nvPr/>
        </p:nvGrpSpPr>
        <p:grpSpPr>
          <a:xfrm>
            <a:off x="4889795" y="4407857"/>
            <a:ext cx="3720805" cy="2011637"/>
            <a:chOff x="4724400" y="1863364"/>
            <a:chExt cx="3720805" cy="2011637"/>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63364"/>
              <a:ext cx="3720805" cy="17701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5344573" y="3337217"/>
              <a:ext cx="2484771" cy="537784"/>
              <a:chOff x="3322639" y="4989100"/>
              <a:chExt cx="2484771" cy="537784"/>
            </a:xfrm>
          </p:grpSpPr>
          <p:sp>
            <p:nvSpPr>
              <p:cNvPr id="27" name="Rounded Rectangle 26"/>
              <p:cNvSpPr/>
              <p:nvPr/>
            </p:nvSpPr>
            <p:spPr>
              <a:xfrm>
                <a:off x="3322639" y="4993484"/>
                <a:ext cx="2484771"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3375104" y="4989100"/>
                <a:ext cx="2408571"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Rattlesnake</a:t>
                </a:r>
              </a:p>
            </p:txBody>
          </p:sp>
        </p:grpSp>
      </p:grpSp>
      <p:grpSp>
        <p:nvGrpSpPr>
          <p:cNvPr id="26" name="Group 25"/>
          <p:cNvGrpSpPr/>
          <p:nvPr/>
        </p:nvGrpSpPr>
        <p:grpSpPr>
          <a:xfrm>
            <a:off x="6284690" y="209414"/>
            <a:ext cx="2325910" cy="3750375"/>
            <a:chOff x="6284690" y="209414"/>
            <a:chExt cx="2325910" cy="3750375"/>
          </a:xfrm>
        </p:grpSpPr>
        <p:pic>
          <p:nvPicPr>
            <p:cNvPr id="5126" name="Picture 6" descr="http://students.ou.edu/A/Margaret.L.Archer-1/KitFo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4690" y="209414"/>
              <a:ext cx="2325910" cy="34938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6599467" y="3426389"/>
              <a:ext cx="1696355" cy="533400"/>
              <a:chOff x="949483" y="3276600"/>
              <a:chExt cx="1696355" cy="533400"/>
            </a:xfrm>
          </p:grpSpPr>
          <p:sp>
            <p:nvSpPr>
              <p:cNvPr id="37" name="Rounded Rectangle 36"/>
              <p:cNvSpPr/>
              <p:nvPr/>
            </p:nvSpPr>
            <p:spPr>
              <a:xfrm>
                <a:off x="949483" y="3276600"/>
                <a:ext cx="1696355"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p:cNvSpPr txBox="1"/>
              <p:nvPr/>
            </p:nvSpPr>
            <p:spPr>
              <a:xfrm>
                <a:off x="949483" y="3276600"/>
                <a:ext cx="1696355"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Kit Fox</a:t>
                </a:r>
              </a:p>
            </p:txBody>
          </p:sp>
        </p:grpSp>
      </p:grpSp>
      <p:grpSp>
        <p:nvGrpSpPr>
          <p:cNvPr id="34" name="Group 33"/>
          <p:cNvGrpSpPr/>
          <p:nvPr/>
        </p:nvGrpSpPr>
        <p:grpSpPr>
          <a:xfrm>
            <a:off x="3118567" y="1828800"/>
            <a:ext cx="2391401" cy="2242887"/>
            <a:chOff x="3118567" y="1828800"/>
            <a:chExt cx="2391401" cy="2242887"/>
          </a:xfrm>
        </p:grpSpPr>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8567" y="1828800"/>
              <a:ext cx="2391401" cy="1985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3388083" y="3529729"/>
              <a:ext cx="1852368" cy="541958"/>
              <a:chOff x="3388083" y="3529729"/>
              <a:chExt cx="1852368" cy="541958"/>
            </a:xfrm>
          </p:grpSpPr>
          <p:sp>
            <p:nvSpPr>
              <p:cNvPr id="29" name="Rounded Rectangle 28"/>
              <p:cNvSpPr/>
              <p:nvPr/>
            </p:nvSpPr>
            <p:spPr>
              <a:xfrm>
                <a:off x="3406531" y="3556023"/>
                <a:ext cx="1811451" cy="515664"/>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388083" y="3529729"/>
                <a:ext cx="1852368"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Scorpion</a:t>
                </a:r>
              </a:p>
            </p:txBody>
          </p:sp>
        </p:grpSp>
      </p:grpSp>
    </p:spTree>
    <p:extLst>
      <p:ext uri="{BB962C8B-B14F-4D97-AF65-F5344CB8AC3E}">
        <p14:creationId xmlns:p14="http://schemas.microsoft.com/office/powerpoint/2010/main" val="308514632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0"/>
            <a:ext cx="6705600" cy="2914650"/>
          </a:xfrm>
        </p:spPr>
        <p:txBody>
          <a:bodyPr/>
          <a:lstStyle/>
          <a:p>
            <a:r>
              <a:rPr lang="en-US" sz="8800" dirty="0"/>
              <a:t>Tropical</a:t>
            </a:r>
            <a:br>
              <a:rPr lang="en-US" sz="8800" dirty="0"/>
            </a:br>
            <a:r>
              <a:rPr lang="en-US" sz="8800" dirty="0"/>
              <a:t>Rainforest</a:t>
            </a:r>
          </a:p>
        </p:txBody>
      </p:sp>
    </p:spTree>
    <p:extLst>
      <p:ext uri="{BB962C8B-B14F-4D97-AF65-F5344CB8AC3E}">
        <p14:creationId xmlns:p14="http://schemas.microsoft.com/office/powerpoint/2010/main" val="217733651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6629400" cy="1143000"/>
          </a:xfrm>
        </p:spPr>
        <p:txBody>
          <a:bodyPr/>
          <a:lstStyle/>
          <a:p>
            <a:r>
              <a:rPr lang="en-US" sz="4400" u="sng" dirty="0"/>
              <a:t>Tropical Rainforest Characteristics</a:t>
            </a:r>
          </a:p>
        </p:txBody>
      </p:sp>
      <p:sp>
        <p:nvSpPr>
          <p:cNvPr id="3" name="Content Placeholder 2"/>
          <p:cNvSpPr>
            <a:spLocks noGrp="1"/>
          </p:cNvSpPr>
          <p:nvPr>
            <p:ph idx="1"/>
          </p:nvPr>
        </p:nvSpPr>
        <p:spPr>
          <a:xfrm>
            <a:off x="1447800" y="2209800"/>
            <a:ext cx="6477000" cy="4038600"/>
          </a:xfrm>
        </p:spPr>
        <p:txBody>
          <a:bodyPr>
            <a:normAutofit/>
          </a:bodyPr>
          <a:lstStyle/>
          <a:p>
            <a:r>
              <a:rPr lang="en-US" sz="4800" b="1" dirty="0"/>
              <a:t>High temperature and high humidity</a:t>
            </a:r>
          </a:p>
          <a:p>
            <a:r>
              <a:rPr lang="en-US" sz="4800" b="1" dirty="0"/>
              <a:t>High rainfall with at </a:t>
            </a:r>
            <a:br>
              <a:rPr lang="en-US" sz="4800" b="1" dirty="0"/>
            </a:br>
            <a:r>
              <a:rPr lang="en-US" sz="4800" b="1" dirty="0"/>
              <a:t>least 200+ cm a year (wettest biome)</a:t>
            </a:r>
          </a:p>
        </p:txBody>
      </p:sp>
    </p:spTree>
    <p:extLst>
      <p:ext uri="{BB962C8B-B14F-4D97-AF65-F5344CB8AC3E}">
        <p14:creationId xmlns:p14="http://schemas.microsoft.com/office/powerpoint/2010/main" val="307788410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6629400" cy="1143000"/>
          </a:xfrm>
        </p:spPr>
        <p:txBody>
          <a:bodyPr/>
          <a:lstStyle/>
          <a:p>
            <a:r>
              <a:rPr lang="en-US" sz="4400" u="sng" dirty="0"/>
              <a:t>Tropical Rainforest Characteristics</a:t>
            </a:r>
          </a:p>
        </p:txBody>
      </p:sp>
      <p:sp>
        <p:nvSpPr>
          <p:cNvPr id="3" name="Content Placeholder 2"/>
          <p:cNvSpPr>
            <a:spLocks noGrp="1"/>
          </p:cNvSpPr>
          <p:nvPr>
            <p:ph idx="1"/>
          </p:nvPr>
        </p:nvSpPr>
        <p:spPr>
          <a:xfrm>
            <a:off x="1219200" y="2091891"/>
            <a:ext cx="7162800" cy="4754880"/>
          </a:xfrm>
        </p:spPr>
        <p:txBody>
          <a:bodyPr>
            <a:normAutofit lnSpcReduction="10000"/>
          </a:bodyPr>
          <a:lstStyle/>
          <a:p>
            <a:r>
              <a:rPr lang="en-US" sz="4800" b="1" dirty="0"/>
              <a:t>Topsoil is thin and poor</a:t>
            </a:r>
          </a:p>
          <a:p>
            <a:r>
              <a:rPr lang="en-US" sz="4800" b="1" dirty="0"/>
              <a:t>Located near the equator</a:t>
            </a:r>
          </a:p>
          <a:p>
            <a:r>
              <a:rPr lang="en-US" sz="4800" b="1" dirty="0"/>
              <a:t>More species than any other biome</a:t>
            </a:r>
          </a:p>
        </p:txBody>
      </p:sp>
    </p:spTree>
    <p:extLst>
      <p:ext uri="{BB962C8B-B14F-4D97-AF65-F5344CB8AC3E}">
        <p14:creationId xmlns:p14="http://schemas.microsoft.com/office/powerpoint/2010/main" val="16565133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800"/>
            <a:ext cx="6629400" cy="1143000"/>
          </a:xfrm>
        </p:spPr>
        <p:txBody>
          <a:bodyPr/>
          <a:lstStyle/>
          <a:p>
            <a:r>
              <a:rPr lang="en-US" u="sng" dirty="0"/>
              <a:t>Tropical Rainforest Plant Life</a:t>
            </a:r>
          </a:p>
        </p:txBody>
      </p:sp>
      <p:sp>
        <p:nvSpPr>
          <p:cNvPr id="3" name="Content Placeholder 2"/>
          <p:cNvSpPr>
            <a:spLocks noGrp="1"/>
          </p:cNvSpPr>
          <p:nvPr>
            <p:ph idx="1"/>
          </p:nvPr>
        </p:nvSpPr>
        <p:spPr>
          <a:xfrm>
            <a:off x="1447800" y="2133600"/>
            <a:ext cx="6705600" cy="4648200"/>
          </a:xfrm>
        </p:spPr>
        <p:txBody>
          <a:bodyPr>
            <a:normAutofit fontScale="85000" lnSpcReduction="10000"/>
          </a:bodyPr>
          <a:lstStyle/>
          <a:p>
            <a:r>
              <a:rPr lang="en-US" sz="4400" b="1" dirty="0"/>
              <a:t>Lots of vegetation (plants) </a:t>
            </a:r>
          </a:p>
          <a:p>
            <a:r>
              <a:rPr lang="en-US" sz="4400" b="1" dirty="0"/>
              <a:t>Trees grow close together and tend to have leaves year round</a:t>
            </a:r>
          </a:p>
          <a:p>
            <a:r>
              <a:rPr lang="en-US" sz="4400" b="1" dirty="0"/>
              <a:t>Very little sunlight reaches the rainforest floor so plants there are usually small</a:t>
            </a:r>
          </a:p>
          <a:p>
            <a:endParaRPr lang="en-US" sz="4400" b="1" dirty="0"/>
          </a:p>
          <a:p>
            <a:endParaRPr lang="en-US" sz="4400" b="1" dirty="0"/>
          </a:p>
        </p:txBody>
      </p:sp>
    </p:spTree>
    <p:extLst>
      <p:ext uri="{BB962C8B-B14F-4D97-AF65-F5344CB8AC3E}">
        <p14:creationId xmlns:p14="http://schemas.microsoft.com/office/powerpoint/2010/main" val="3336781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110525"/>
            <a:ext cx="8284812" cy="898525"/>
          </a:xfrm>
        </p:spPr>
        <p:txBody>
          <a:bodyPr/>
          <a:lstStyle/>
          <a:p>
            <a:r>
              <a:rPr lang="en-US" sz="4400" u="sng" dirty="0"/>
              <a:t>Tropical Rainforest Plant Life</a:t>
            </a:r>
          </a:p>
        </p:txBody>
      </p:sp>
      <p:sp>
        <p:nvSpPr>
          <p:cNvPr id="5" name="AutoShape 2" descr="http://www.wabash.edu/images2/photo_album/1576/rain%20forest1a.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397978" y="1092597"/>
            <a:ext cx="3413626" cy="2693006"/>
            <a:chOff x="762000" y="1964150"/>
            <a:chExt cx="3413626" cy="2693006"/>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964150"/>
              <a:ext cx="3413626" cy="25004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982913" y="4133936"/>
              <a:ext cx="2991853" cy="523220"/>
              <a:chOff x="962860" y="4844895"/>
              <a:chExt cx="2991853" cy="523220"/>
            </a:xfrm>
          </p:grpSpPr>
          <p:sp>
            <p:nvSpPr>
              <p:cNvPr id="6" name="Rounded Rectangle 5"/>
              <p:cNvSpPr/>
              <p:nvPr/>
            </p:nvSpPr>
            <p:spPr>
              <a:xfrm>
                <a:off x="962860" y="4896012"/>
                <a:ext cx="2971800" cy="46286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82913" y="4844895"/>
                <a:ext cx="2971800"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Canopy of Trees</a:t>
                </a:r>
              </a:p>
            </p:txBody>
          </p:sp>
        </p:grpSp>
      </p:grpSp>
      <p:grpSp>
        <p:nvGrpSpPr>
          <p:cNvPr id="10" name="Group 9"/>
          <p:cNvGrpSpPr/>
          <p:nvPr/>
        </p:nvGrpSpPr>
        <p:grpSpPr>
          <a:xfrm>
            <a:off x="4800600" y="1096495"/>
            <a:ext cx="3746363" cy="2696036"/>
            <a:chOff x="4648200" y="1964150"/>
            <a:chExt cx="3746363" cy="2696036"/>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64150"/>
              <a:ext cx="3746363" cy="2500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5638800" y="4136398"/>
              <a:ext cx="1485900" cy="523788"/>
              <a:chOff x="962860" y="4808621"/>
              <a:chExt cx="1485900" cy="523788"/>
            </a:xfrm>
          </p:grpSpPr>
          <p:sp>
            <p:nvSpPr>
              <p:cNvPr id="12" name="Rounded Rectangle 11"/>
              <p:cNvSpPr/>
              <p:nvPr/>
            </p:nvSpPr>
            <p:spPr>
              <a:xfrm>
                <a:off x="962860" y="4808621"/>
                <a:ext cx="1485900" cy="51514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30036" y="4809189"/>
                <a:ext cx="1351547"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Vines</a:t>
                </a:r>
              </a:p>
            </p:txBody>
          </p:sp>
        </p:grpSp>
      </p:grpSp>
      <p:sp>
        <p:nvSpPr>
          <p:cNvPr id="17" name="AutoShape 6" descr="http://www.juliusbergh.com/nz/IMGP0914W.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8" name="Group 17"/>
          <p:cNvGrpSpPr/>
          <p:nvPr/>
        </p:nvGrpSpPr>
        <p:grpSpPr>
          <a:xfrm>
            <a:off x="2667000" y="4114800"/>
            <a:ext cx="3557928" cy="2599349"/>
            <a:chOff x="2819400" y="4114800"/>
            <a:chExt cx="3557928" cy="2599349"/>
          </a:xfrm>
        </p:grpSpPr>
        <p:pic>
          <p:nvPicPr>
            <p:cNvPr id="615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4114800"/>
              <a:ext cx="3557928" cy="23800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836364" y="6190929"/>
              <a:ext cx="1524000" cy="523220"/>
              <a:chOff x="962861" y="4971729"/>
              <a:chExt cx="1524000" cy="523220"/>
            </a:xfrm>
          </p:grpSpPr>
          <p:sp>
            <p:nvSpPr>
              <p:cNvPr id="15" name="Rounded Rectangle 14"/>
              <p:cNvSpPr/>
              <p:nvPr/>
            </p:nvSpPr>
            <p:spPr>
              <a:xfrm>
                <a:off x="962861" y="5029200"/>
                <a:ext cx="1524000" cy="445179"/>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82914" y="4971729"/>
                <a:ext cx="1503946"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Ferns</a:t>
                </a:r>
              </a:p>
            </p:txBody>
          </p:sp>
        </p:grpSp>
      </p:grpSp>
    </p:spTree>
    <p:extLst>
      <p:ext uri="{BB962C8B-B14F-4D97-AF65-F5344CB8AC3E}">
        <p14:creationId xmlns:p14="http://schemas.microsoft.com/office/powerpoint/2010/main" val="8655003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800"/>
            <a:ext cx="6629400" cy="1143000"/>
          </a:xfrm>
        </p:spPr>
        <p:txBody>
          <a:bodyPr/>
          <a:lstStyle/>
          <a:p>
            <a:r>
              <a:rPr lang="en-US" u="sng" dirty="0"/>
              <a:t>Tropical Rainforest Animal Life</a:t>
            </a:r>
          </a:p>
        </p:txBody>
      </p:sp>
      <p:sp>
        <p:nvSpPr>
          <p:cNvPr id="3" name="Content Placeholder 2"/>
          <p:cNvSpPr>
            <a:spLocks noGrp="1"/>
          </p:cNvSpPr>
          <p:nvPr>
            <p:ph idx="1"/>
          </p:nvPr>
        </p:nvSpPr>
        <p:spPr>
          <a:xfrm>
            <a:off x="1447800" y="2133600"/>
            <a:ext cx="6553200" cy="4648200"/>
          </a:xfrm>
        </p:spPr>
        <p:txBody>
          <a:bodyPr>
            <a:normAutofit lnSpcReduction="10000"/>
          </a:bodyPr>
          <a:lstStyle/>
          <a:p>
            <a:r>
              <a:rPr lang="en-US" sz="4400" b="1" dirty="0"/>
              <a:t>Canopy (top of trees) is the preferred living site of most animals</a:t>
            </a:r>
          </a:p>
          <a:p>
            <a:r>
              <a:rPr lang="en-US" sz="4400" b="1" dirty="0"/>
              <a:t>Some of the millions of animals include Monkeys, Parrots, Tigers, Snakes</a:t>
            </a:r>
          </a:p>
          <a:p>
            <a:endParaRPr lang="en-US" sz="4400" b="1" dirty="0"/>
          </a:p>
        </p:txBody>
      </p:sp>
    </p:spTree>
    <p:extLst>
      <p:ext uri="{BB962C8B-B14F-4D97-AF65-F5344CB8AC3E}">
        <p14:creationId xmlns:p14="http://schemas.microsoft.com/office/powerpoint/2010/main" val="140358049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2286000"/>
          </a:xfrm>
        </p:spPr>
        <p:txBody>
          <a:bodyPr>
            <a:noAutofit/>
          </a:bodyPr>
          <a:lstStyle/>
          <a:p>
            <a:r>
              <a:rPr lang="en-US" sz="5600" b="1" dirty="0"/>
              <a:t>During this Biome lesson, we are going to focus on Terrestrial Biomes.</a:t>
            </a:r>
          </a:p>
        </p:txBody>
      </p:sp>
      <p:sp>
        <p:nvSpPr>
          <p:cNvPr id="4" name="Title 1"/>
          <p:cNvSpPr txBox="1">
            <a:spLocks/>
          </p:cNvSpPr>
          <p:nvPr/>
        </p:nvSpPr>
        <p:spPr>
          <a:xfrm>
            <a:off x="762000" y="3657600"/>
            <a:ext cx="7772400" cy="2286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t>What does Terrestrial mean?</a:t>
            </a:r>
          </a:p>
        </p:txBody>
      </p:sp>
    </p:spTree>
    <p:extLst>
      <p:ext uri="{BB962C8B-B14F-4D97-AF65-F5344CB8AC3E}">
        <p14:creationId xmlns:p14="http://schemas.microsoft.com/office/powerpoint/2010/main" val="212802136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10525"/>
            <a:ext cx="8589612" cy="898525"/>
          </a:xfrm>
        </p:spPr>
        <p:txBody>
          <a:bodyPr/>
          <a:lstStyle/>
          <a:p>
            <a:r>
              <a:rPr lang="en-US" sz="4400" u="sng" dirty="0"/>
              <a:t>Tropical Rainforest Animal Life</a:t>
            </a:r>
          </a:p>
        </p:txBody>
      </p:sp>
      <p:sp>
        <p:nvSpPr>
          <p:cNvPr id="5" name="AutoShape 2" descr="http://www.wabash.edu/images2/photo_album/1576/rain%20forest1a.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3" name="Group 2"/>
          <p:cNvGrpSpPr/>
          <p:nvPr/>
        </p:nvGrpSpPr>
        <p:grpSpPr>
          <a:xfrm>
            <a:off x="1015867" y="1116294"/>
            <a:ext cx="3124200" cy="2604760"/>
            <a:chOff x="5257800" y="1067597"/>
            <a:chExt cx="3124200" cy="2604760"/>
          </a:xfrm>
        </p:grpSpPr>
        <p:pic>
          <p:nvPicPr>
            <p:cNvPr id="7170" name="Picture 2" descr="http://images.nationalgeographic.com/wpf/media-live/photos/000/001/cache/capuchin-monkeys_101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7597"/>
              <a:ext cx="3124200" cy="2343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948780" y="3149137"/>
              <a:ext cx="1742239" cy="523220"/>
              <a:chOff x="953035" y="4828439"/>
              <a:chExt cx="1742239" cy="523220"/>
            </a:xfrm>
          </p:grpSpPr>
          <p:sp>
            <p:nvSpPr>
              <p:cNvPr id="12" name="Rounded Rectangle 11"/>
              <p:cNvSpPr/>
              <p:nvPr/>
            </p:nvSpPr>
            <p:spPr>
              <a:xfrm>
                <a:off x="962859" y="4884821"/>
                <a:ext cx="1732415" cy="43894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953035" y="4828439"/>
                <a:ext cx="1741439"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Monkeys</a:t>
                </a:r>
              </a:p>
            </p:txBody>
          </p:sp>
        </p:grpSp>
      </p:grpSp>
      <p:sp>
        <p:nvSpPr>
          <p:cNvPr id="17" name="AutoShape 6" descr="http://www.juliusbergh.com/nz/IMGP0914W.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4" name="Group 3"/>
          <p:cNvGrpSpPr/>
          <p:nvPr/>
        </p:nvGrpSpPr>
        <p:grpSpPr>
          <a:xfrm>
            <a:off x="685800" y="3981992"/>
            <a:ext cx="3678262" cy="2574080"/>
            <a:chOff x="4191000" y="1085431"/>
            <a:chExt cx="3678262" cy="257408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085431"/>
              <a:ext cx="3678262" cy="23431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5168768" y="3136291"/>
              <a:ext cx="1828799" cy="523220"/>
              <a:chOff x="962860" y="4971729"/>
              <a:chExt cx="1828799" cy="523220"/>
            </a:xfrm>
          </p:grpSpPr>
          <p:sp>
            <p:nvSpPr>
              <p:cNvPr id="15" name="Rounded Rectangle 14"/>
              <p:cNvSpPr/>
              <p:nvPr/>
            </p:nvSpPr>
            <p:spPr>
              <a:xfrm>
                <a:off x="962860" y="5029200"/>
                <a:ext cx="1828799" cy="445179"/>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1038261" y="4971729"/>
                <a:ext cx="1676399"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Parrots</a:t>
                </a:r>
              </a:p>
            </p:txBody>
          </p:sp>
        </p:grpSp>
      </p:grpSp>
      <p:grpSp>
        <p:nvGrpSpPr>
          <p:cNvPr id="19" name="Group 18"/>
          <p:cNvGrpSpPr/>
          <p:nvPr/>
        </p:nvGrpSpPr>
        <p:grpSpPr>
          <a:xfrm>
            <a:off x="5230055" y="1158026"/>
            <a:ext cx="3102511" cy="2424133"/>
            <a:chOff x="827003" y="3994945"/>
            <a:chExt cx="3102511" cy="2424133"/>
          </a:xfrm>
        </p:grpSpPr>
        <p:pic>
          <p:nvPicPr>
            <p:cNvPr id="7173" name="Picture 5" descr="http://www.rainforest-alliance.org/sites/default/files/species/tiger_Brian_McK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03" y="3994945"/>
              <a:ext cx="3102511" cy="21717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520556" y="5895858"/>
              <a:ext cx="1523597" cy="523220"/>
              <a:chOff x="925163" y="4864145"/>
              <a:chExt cx="1523597" cy="523220"/>
            </a:xfrm>
          </p:grpSpPr>
          <p:sp>
            <p:nvSpPr>
              <p:cNvPr id="27" name="Rounded Rectangle 26"/>
              <p:cNvSpPr/>
              <p:nvPr/>
            </p:nvSpPr>
            <p:spPr>
              <a:xfrm>
                <a:off x="962860" y="4896012"/>
                <a:ext cx="1485900" cy="46286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925163" y="4864145"/>
                <a:ext cx="1465847"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Tiger</a:t>
                </a:r>
              </a:p>
            </p:txBody>
          </p:sp>
        </p:grpSp>
      </p:grpSp>
      <p:grpSp>
        <p:nvGrpSpPr>
          <p:cNvPr id="21" name="Group 20"/>
          <p:cNvGrpSpPr/>
          <p:nvPr/>
        </p:nvGrpSpPr>
        <p:grpSpPr>
          <a:xfrm>
            <a:off x="5773435" y="3842564"/>
            <a:ext cx="1917129" cy="2758866"/>
            <a:chOff x="5536839" y="3942762"/>
            <a:chExt cx="1917129" cy="2758866"/>
          </a:xfrm>
        </p:grpSpPr>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6839" y="3942762"/>
              <a:ext cx="1917129" cy="25584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5612686" y="6178408"/>
              <a:ext cx="1765433" cy="523220"/>
              <a:chOff x="915538" y="4844895"/>
              <a:chExt cx="1765433" cy="523220"/>
            </a:xfrm>
          </p:grpSpPr>
          <p:sp>
            <p:nvSpPr>
              <p:cNvPr id="6" name="Rounded Rectangle 5"/>
              <p:cNvSpPr/>
              <p:nvPr/>
            </p:nvSpPr>
            <p:spPr>
              <a:xfrm>
                <a:off x="962860" y="4896012"/>
                <a:ext cx="1709286" cy="46286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915538" y="4844895"/>
                <a:ext cx="1765433"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Snakes</a:t>
                </a:r>
              </a:p>
            </p:txBody>
          </p:sp>
        </p:grpSp>
      </p:grpSp>
    </p:spTree>
    <p:extLst>
      <p:ext uri="{BB962C8B-B14F-4D97-AF65-F5344CB8AC3E}">
        <p14:creationId xmlns:p14="http://schemas.microsoft.com/office/powerpoint/2010/main" val="368555858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76200"/>
            <a:ext cx="7010400" cy="1833613"/>
          </a:xfrm>
        </p:spPr>
        <p:txBody>
          <a:bodyPr/>
          <a:lstStyle/>
          <a:p>
            <a:r>
              <a:rPr lang="en-US" sz="4800" u="sng" dirty="0"/>
              <a:t>Tropical Rainforest Adaptations</a:t>
            </a:r>
          </a:p>
        </p:txBody>
      </p:sp>
      <p:sp>
        <p:nvSpPr>
          <p:cNvPr id="3" name="Rectangle 2"/>
          <p:cNvSpPr/>
          <p:nvPr/>
        </p:nvSpPr>
        <p:spPr>
          <a:xfrm>
            <a:off x="1295400" y="2286000"/>
            <a:ext cx="6553200" cy="3477875"/>
          </a:xfrm>
          <a:prstGeom prst="rect">
            <a:avLst/>
          </a:prstGeom>
        </p:spPr>
        <p:txBody>
          <a:bodyPr wrap="square">
            <a:spAutoFit/>
          </a:bodyPr>
          <a:lstStyle/>
          <a:p>
            <a:pPr algn="ctr"/>
            <a:r>
              <a:rPr lang="en-US" sz="4400" b="1" dirty="0">
                <a:solidFill>
                  <a:srgbClr val="005D00"/>
                </a:solidFill>
              </a:rPr>
              <a:t>Read the Tropical Rainforest Plant and Animal Adaptations sheet. Select 2-4 adaptations to record on your chart.</a:t>
            </a:r>
          </a:p>
        </p:txBody>
      </p:sp>
    </p:spTree>
    <p:extLst>
      <p:ext uri="{BB962C8B-B14F-4D97-AF65-F5344CB8AC3E}">
        <p14:creationId xmlns:p14="http://schemas.microsoft.com/office/powerpoint/2010/main" val="47376940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7615" y="228600"/>
            <a:ext cx="7772400" cy="1898575"/>
          </a:xfrm>
        </p:spPr>
        <p:txBody>
          <a:bodyPr>
            <a:noAutofit/>
          </a:bodyPr>
          <a:lstStyle/>
          <a:p>
            <a:r>
              <a:rPr lang="en-US" sz="5600" b="1" dirty="0"/>
              <a:t>Our next Biomes are referred to as Temperate.</a:t>
            </a:r>
          </a:p>
        </p:txBody>
      </p:sp>
      <p:sp>
        <p:nvSpPr>
          <p:cNvPr id="4" name="Title 1"/>
          <p:cNvSpPr txBox="1">
            <a:spLocks/>
          </p:cNvSpPr>
          <p:nvPr/>
        </p:nvSpPr>
        <p:spPr>
          <a:xfrm>
            <a:off x="770823" y="2362200"/>
            <a:ext cx="7772400" cy="2286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solidFill>
                  <a:prstClr val="black"/>
                </a:solidFill>
              </a:rPr>
              <a:t>What does Temperate mean?</a:t>
            </a:r>
          </a:p>
        </p:txBody>
      </p:sp>
      <p:sp>
        <p:nvSpPr>
          <p:cNvPr id="5" name="Title 1"/>
          <p:cNvSpPr txBox="1">
            <a:spLocks/>
          </p:cNvSpPr>
          <p:nvPr/>
        </p:nvSpPr>
        <p:spPr>
          <a:xfrm>
            <a:off x="770823" y="5029200"/>
            <a:ext cx="7772400" cy="1295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solidFill>
                  <a:prstClr val="black"/>
                </a:solidFill>
              </a:rPr>
              <a:t>Mild or Moderate</a:t>
            </a:r>
          </a:p>
        </p:txBody>
      </p:sp>
    </p:spTree>
    <p:extLst>
      <p:ext uri="{BB962C8B-B14F-4D97-AF65-F5344CB8AC3E}">
        <p14:creationId xmlns:p14="http://schemas.microsoft.com/office/powerpoint/2010/main" val="227681206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170"/>
          <p:cNvSpPr>
            <a:spLocks noGrp="1" noChangeArrowheads="1"/>
          </p:cNvSpPr>
          <p:nvPr>
            <p:ph type="ctrTitle"/>
          </p:nvPr>
        </p:nvSpPr>
        <p:spPr>
          <a:xfrm>
            <a:off x="152400" y="3962400"/>
            <a:ext cx="4292065" cy="2819400"/>
          </a:xfrm>
        </p:spPr>
        <p:txBody>
          <a:bodyPr/>
          <a:lstStyle/>
          <a:p>
            <a:pPr eaLnBrk="1" hangingPunct="1"/>
            <a:r>
              <a:rPr lang="es-UY" sz="6000" b="1" dirty="0" err="1">
                <a:solidFill>
                  <a:srgbClr val="3E1F00"/>
                </a:solidFill>
              </a:rPr>
              <a:t>Temperate</a:t>
            </a:r>
            <a:br>
              <a:rPr lang="es-UY" sz="6000" b="1" dirty="0">
                <a:solidFill>
                  <a:srgbClr val="3E1F00"/>
                </a:solidFill>
              </a:rPr>
            </a:br>
            <a:r>
              <a:rPr lang="es-UY" sz="6000" b="1" dirty="0" err="1">
                <a:solidFill>
                  <a:srgbClr val="3E1F00"/>
                </a:solidFill>
              </a:rPr>
              <a:t>Deciduous</a:t>
            </a:r>
            <a:br>
              <a:rPr lang="es-UY" sz="6000" b="1" dirty="0">
                <a:solidFill>
                  <a:srgbClr val="3E1F00"/>
                </a:solidFill>
              </a:rPr>
            </a:br>
            <a:r>
              <a:rPr lang="es-UY" sz="6000" b="1" dirty="0" err="1">
                <a:solidFill>
                  <a:srgbClr val="3E1F00"/>
                </a:solidFill>
              </a:rPr>
              <a:t>Forest</a:t>
            </a:r>
            <a:endParaRPr lang="es-ES" sz="6000" b="1" dirty="0">
              <a:solidFill>
                <a:srgbClr val="3E1F00"/>
              </a:solidFill>
            </a:endParaRPr>
          </a:p>
        </p:txBody>
      </p:sp>
    </p:spTree>
    <p:extLst>
      <p:ext uri="{BB962C8B-B14F-4D97-AF65-F5344CB8AC3E}">
        <p14:creationId xmlns:p14="http://schemas.microsoft.com/office/powerpoint/2010/main" val="423746480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09600"/>
            <a:ext cx="8229600" cy="1371600"/>
          </a:xfrm>
        </p:spPr>
        <p:txBody>
          <a:bodyPr/>
          <a:lstStyle/>
          <a:p>
            <a:pPr eaLnBrk="1" hangingPunct="1"/>
            <a:r>
              <a:rPr lang="en-US" sz="4800" b="1" u="sng" dirty="0">
                <a:solidFill>
                  <a:schemeClr val="tx1"/>
                </a:solidFill>
              </a:rPr>
              <a:t>Temperate Deciduous Forest Characteristics</a:t>
            </a:r>
          </a:p>
        </p:txBody>
      </p:sp>
      <p:sp>
        <p:nvSpPr>
          <p:cNvPr id="3075" name="Rectangle 3"/>
          <p:cNvSpPr>
            <a:spLocks noGrp="1" noChangeArrowheads="1"/>
          </p:cNvSpPr>
          <p:nvPr>
            <p:ph type="body" idx="1"/>
          </p:nvPr>
        </p:nvSpPr>
        <p:spPr>
          <a:xfrm>
            <a:off x="410563" y="2301188"/>
            <a:ext cx="8229600" cy="4094162"/>
          </a:xfrm>
        </p:spPr>
        <p:txBody>
          <a:bodyPr/>
          <a:lstStyle/>
          <a:p>
            <a:pPr eaLnBrk="1" hangingPunct="1"/>
            <a:r>
              <a:rPr lang="en-US" sz="4000" dirty="0"/>
              <a:t>Made up of mostly trees that lose their leaves in the fall to conserve water (deciduous)</a:t>
            </a:r>
          </a:p>
          <a:p>
            <a:pPr eaLnBrk="1" hangingPunct="1"/>
            <a:r>
              <a:rPr lang="en-US" sz="4000" dirty="0"/>
              <a:t>Warm summers, cold winters</a:t>
            </a:r>
          </a:p>
          <a:p>
            <a:pPr eaLnBrk="1" hangingPunct="1"/>
            <a:r>
              <a:rPr lang="en-US" sz="4000" dirty="0"/>
              <a:t>Moderate rainfall (about 75-150 cm a year)</a:t>
            </a:r>
          </a:p>
        </p:txBody>
      </p:sp>
    </p:spTree>
    <p:extLst>
      <p:ext uri="{BB962C8B-B14F-4D97-AF65-F5344CB8AC3E}">
        <p14:creationId xmlns:p14="http://schemas.microsoft.com/office/powerpoint/2010/main" val="240460702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1000"/>
                                        <p:tgtEl>
                                          <p:spTgt spid="3075">
                                            <p:txEl>
                                              <p:pRg st="0" end="0"/>
                                            </p:txEl>
                                          </p:spTgt>
                                        </p:tgtEl>
                                      </p:cBhvr>
                                    </p:animEffect>
                                    <p:anim calcmode="lin" valueType="num">
                                      <p:cBhvr>
                                        <p:cTn id="8"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fade">
                                      <p:cBhvr>
                                        <p:cTn id="14" dur="1000"/>
                                        <p:tgtEl>
                                          <p:spTgt spid="3075">
                                            <p:txEl>
                                              <p:pRg st="1" end="1"/>
                                            </p:txEl>
                                          </p:spTgt>
                                        </p:tgtEl>
                                      </p:cBhvr>
                                    </p:animEffect>
                                    <p:anim calcmode="lin" valueType="num">
                                      <p:cBhvr>
                                        <p:cTn id="15"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75">
                                            <p:txEl>
                                              <p:pRg st="2" end="2"/>
                                            </p:txEl>
                                          </p:spTgt>
                                        </p:tgtEl>
                                        <p:attrNameLst>
                                          <p:attrName>style.visibility</p:attrName>
                                        </p:attrNameLst>
                                      </p:cBhvr>
                                      <p:to>
                                        <p:strVal val="visible"/>
                                      </p:to>
                                    </p:set>
                                    <p:animEffect transition="in" filter="fade">
                                      <p:cBhvr>
                                        <p:cTn id="21" dur="1000"/>
                                        <p:tgtEl>
                                          <p:spTgt spid="3075">
                                            <p:txEl>
                                              <p:pRg st="2" end="2"/>
                                            </p:txEl>
                                          </p:spTgt>
                                        </p:tgtEl>
                                      </p:cBhvr>
                                    </p:animEffect>
                                    <p:anim calcmode="lin" valueType="num">
                                      <p:cBhvr>
                                        <p:cTn id="22" dur="1000" fill="hold"/>
                                        <p:tgtEl>
                                          <p:spTgt spid="307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07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62000"/>
            <a:ext cx="8229600" cy="1371600"/>
          </a:xfrm>
        </p:spPr>
        <p:txBody>
          <a:bodyPr/>
          <a:lstStyle/>
          <a:p>
            <a:pPr eaLnBrk="1" hangingPunct="1"/>
            <a:r>
              <a:rPr lang="en-US" sz="4800" b="1" u="sng" dirty="0">
                <a:solidFill>
                  <a:schemeClr val="tx1"/>
                </a:solidFill>
              </a:rPr>
              <a:t>Temperate Deciduous Forest Characteristics</a:t>
            </a:r>
          </a:p>
        </p:txBody>
      </p:sp>
      <p:sp>
        <p:nvSpPr>
          <p:cNvPr id="3075" name="Rectangle 3"/>
          <p:cNvSpPr>
            <a:spLocks noGrp="1" noChangeArrowheads="1"/>
          </p:cNvSpPr>
          <p:nvPr>
            <p:ph type="body" idx="1"/>
          </p:nvPr>
        </p:nvSpPr>
        <p:spPr>
          <a:xfrm>
            <a:off x="457200" y="2514600"/>
            <a:ext cx="7837487" cy="3652837"/>
          </a:xfrm>
        </p:spPr>
        <p:txBody>
          <a:bodyPr/>
          <a:lstStyle/>
          <a:p>
            <a:pPr eaLnBrk="1" hangingPunct="1"/>
            <a:r>
              <a:rPr lang="en-US" sz="4000" dirty="0"/>
              <a:t>Experiences four changing seasons</a:t>
            </a:r>
          </a:p>
          <a:p>
            <a:pPr eaLnBrk="1" hangingPunct="1"/>
            <a:r>
              <a:rPr lang="en-US" sz="4000" dirty="0"/>
              <a:t>Found in the Eastern half of North America and the middle of Europe (You live here!)</a:t>
            </a:r>
          </a:p>
        </p:txBody>
      </p:sp>
    </p:spTree>
    <p:extLst>
      <p:ext uri="{BB962C8B-B14F-4D97-AF65-F5344CB8AC3E}">
        <p14:creationId xmlns:p14="http://schemas.microsoft.com/office/powerpoint/2010/main" val="136556087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1000"/>
                                        <p:tgtEl>
                                          <p:spTgt spid="3075">
                                            <p:txEl>
                                              <p:pRg st="0" end="0"/>
                                            </p:txEl>
                                          </p:spTgt>
                                        </p:tgtEl>
                                      </p:cBhvr>
                                    </p:animEffect>
                                    <p:anim calcmode="lin" valueType="num">
                                      <p:cBhvr>
                                        <p:cTn id="8"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fade">
                                      <p:cBhvr>
                                        <p:cTn id="14" dur="1000"/>
                                        <p:tgtEl>
                                          <p:spTgt spid="3075">
                                            <p:txEl>
                                              <p:pRg st="1" end="1"/>
                                            </p:txEl>
                                          </p:spTgt>
                                        </p:tgtEl>
                                      </p:cBhvr>
                                    </p:animEffect>
                                    <p:anim calcmode="lin" valueType="num">
                                      <p:cBhvr>
                                        <p:cTn id="15"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7950" y="465225"/>
            <a:ext cx="8229600" cy="1371600"/>
          </a:xfrm>
        </p:spPr>
        <p:txBody>
          <a:bodyPr/>
          <a:lstStyle/>
          <a:p>
            <a:pPr eaLnBrk="1" hangingPunct="1"/>
            <a:r>
              <a:rPr lang="en-US" b="1" u="sng" dirty="0">
                <a:solidFill>
                  <a:schemeClr val="tx1"/>
                </a:solidFill>
              </a:rPr>
              <a:t>Temperate Deciduous </a:t>
            </a:r>
            <a:br>
              <a:rPr lang="en-US" b="1" u="sng" dirty="0">
                <a:solidFill>
                  <a:schemeClr val="tx1"/>
                </a:solidFill>
              </a:rPr>
            </a:br>
            <a:r>
              <a:rPr lang="en-US" b="1" u="sng" dirty="0">
                <a:solidFill>
                  <a:schemeClr val="tx1"/>
                </a:solidFill>
              </a:rPr>
              <a:t>Forest Plant Life</a:t>
            </a:r>
          </a:p>
        </p:txBody>
      </p:sp>
      <p:sp>
        <p:nvSpPr>
          <p:cNvPr id="3075" name="Rectangle 3"/>
          <p:cNvSpPr>
            <a:spLocks noGrp="1" noChangeArrowheads="1"/>
          </p:cNvSpPr>
          <p:nvPr>
            <p:ph type="body" idx="1"/>
          </p:nvPr>
        </p:nvSpPr>
        <p:spPr>
          <a:xfrm>
            <a:off x="381000" y="1981200"/>
            <a:ext cx="8229600" cy="4094162"/>
          </a:xfrm>
        </p:spPr>
        <p:txBody>
          <a:bodyPr/>
          <a:lstStyle/>
          <a:p>
            <a:pPr eaLnBrk="1" hangingPunct="1"/>
            <a:r>
              <a:rPr lang="en-US" sz="3400" dirty="0"/>
              <a:t>Decaying leaves that fall make the soil fertile</a:t>
            </a:r>
          </a:p>
          <a:p>
            <a:pPr eaLnBrk="1" hangingPunct="1"/>
            <a:r>
              <a:rPr lang="en-US" sz="3400" dirty="0"/>
              <a:t>Deciduous (broadleaf) trees drop their leaves as winter approaches and then grow new leaves in spring. Such as Oak, Elm, Maple</a:t>
            </a:r>
          </a:p>
          <a:p>
            <a:pPr eaLnBrk="1" hangingPunct="1"/>
            <a:r>
              <a:rPr lang="en-US" sz="3400" dirty="0"/>
              <a:t>Grasses, ferns, mosses, flowering plants</a:t>
            </a:r>
          </a:p>
        </p:txBody>
      </p:sp>
    </p:spTree>
    <p:extLst>
      <p:ext uri="{BB962C8B-B14F-4D97-AF65-F5344CB8AC3E}">
        <p14:creationId xmlns:p14="http://schemas.microsoft.com/office/powerpoint/2010/main" val="128894890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1000"/>
                                        <p:tgtEl>
                                          <p:spTgt spid="3075">
                                            <p:txEl>
                                              <p:pRg st="0" end="0"/>
                                            </p:txEl>
                                          </p:spTgt>
                                        </p:tgtEl>
                                      </p:cBhvr>
                                    </p:animEffect>
                                    <p:anim calcmode="lin" valueType="num">
                                      <p:cBhvr>
                                        <p:cTn id="8"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fade">
                                      <p:cBhvr>
                                        <p:cTn id="14" dur="1000"/>
                                        <p:tgtEl>
                                          <p:spTgt spid="3075">
                                            <p:txEl>
                                              <p:pRg st="1" end="1"/>
                                            </p:txEl>
                                          </p:spTgt>
                                        </p:tgtEl>
                                      </p:cBhvr>
                                    </p:animEffect>
                                    <p:anim calcmode="lin" valueType="num">
                                      <p:cBhvr>
                                        <p:cTn id="15"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75">
                                            <p:txEl>
                                              <p:pRg st="2" end="2"/>
                                            </p:txEl>
                                          </p:spTgt>
                                        </p:tgtEl>
                                        <p:attrNameLst>
                                          <p:attrName>style.visibility</p:attrName>
                                        </p:attrNameLst>
                                      </p:cBhvr>
                                      <p:to>
                                        <p:strVal val="visible"/>
                                      </p:to>
                                    </p:set>
                                    <p:animEffect transition="in" filter="fade">
                                      <p:cBhvr>
                                        <p:cTn id="21" dur="1000"/>
                                        <p:tgtEl>
                                          <p:spTgt spid="3075">
                                            <p:txEl>
                                              <p:pRg st="2" end="2"/>
                                            </p:txEl>
                                          </p:spTgt>
                                        </p:tgtEl>
                                      </p:cBhvr>
                                    </p:animEffect>
                                    <p:anim calcmode="lin" valueType="num">
                                      <p:cBhvr>
                                        <p:cTn id="22" dur="1000" fill="hold"/>
                                        <p:tgtEl>
                                          <p:spTgt spid="307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07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3170" y="381000"/>
            <a:ext cx="8229600" cy="1371600"/>
          </a:xfrm>
        </p:spPr>
        <p:txBody>
          <a:bodyPr/>
          <a:lstStyle/>
          <a:p>
            <a:pPr eaLnBrk="1" hangingPunct="1"/>
            <a:r>
              <a:rPr lang="en-US" sz="4000" b="1" u="sng" dirty="0">
                <a:solidFill>
                  <a:schemeClr val="tx1"/>
                </a:solidFill>
              </a:rPr>
              <a:t>Temperate Deciduous Forest Plant Life</a:t>
            </a:r>
          </a:p>
        </p:txBody>
      </p:sp>
      <p:grpSp>
        <p:nvGrpSpPr>
          <p:cNvPr id="6" name="Group 5"/>
          <p:cNvGrpSpPr/>
          <p:nvPr/>
        </p:nvGrpSpPr>
        <p:grpSpPr>
          <a:xfrm>
            <a:off x="4740934" y="4110108"/>
            <a:ext cx="3185962" cy="2116183"/>
            <a:chOff x="896754" y="2123574"/>
            <a:chExt cx="3185962" cy="2116183"/>
          </a:xfrm>
        </p:grpSpPr>
        <p:pic>
          <p:nvPicPr>
            <p:cNvPr id="4098" name="Picture 2" descr="http://www.modernhdwallpaper.com/wp-content/uploads/2011/11/Maple-Tre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754" y="2123574"/>
              <a:ext cx="3185962" cy="19912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72664" y="3749754"/>
              <a:ext cx="2010878" cy="490003"/>
              <a:chOff x="1484696" y="4437787"/>
              <a:chExt cx="2010878" cy="490003"/>
            </a:xfrm>
          </p:grpSpPr>
          <p:sp>
            <p:nvSpPr>
              <p:cNvPr id="4" name="Rounded Rectangle 3"/>
              <p:cNvSpPr/>
              <p:nvPr/>
            </p:nvSpPr>
            <p:spPr>
              <a:xfrm>
                <a:off x="1484696" y="4466125"/>
                <a:ext cx="1981200" cy="4616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14374" y="4437787"/>
                <a:ext cx="1981200" cy="461665"/>
              </a:xfrm>
              <a:prstGeom prst="rect">
                <a:avLst/>
              </a:prstGeom>
              <a:noFill/>
            </p:spPr>
            <p:txBody>
              <a:bodyPr wrap="square" rtlCol="0">
                <a:spAutoFit/>
              </a:bodyPr>
              <a:lstStyle/>
              <a:p>
                <a:pPr algn="ctr"/>
                <a:r>
                  <a:rPr lang="en-US" sz="2400" b="1" dirty="0"/>
                  <a:t>Maple Trees</a:t>
                </a:r>
              </a:p>
            </p:txBody>
          </p:sp>
        </p:grpSp>
      </p:grpSp>
      <p:grpSp>
        <p:nvGrpSpPr>
          <p:cNvPr id="8" name="Group 7"/>
          <p:cNvGrpSpPr/>
          <p:nvPr/>
        </p:nvGrpSpPr>
        <p:grpSpPr>
          <a:xfrm>
            <a:off x="675484" y="1416097"/>
            <a:ext cx="2192956" cy="2419050"/>
            <a:chOff x="5536130" y="1877762"/>
            <a:chExt cx="2192956" cy="2419050"/>
          </a:xfrm>
        </p:grpSpPr>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130" y="1877762"/>
              <a:ext cx="2192956" cy="21929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5772753" y="3835147"/>
              <a:ext cx="1742973" cy="461665"/>
              <a:chOff x="1402082" y="4572000"/>
              <a:chExt cx="1742973" cy="461665"/>
            </a:xfrm>
          </p:grpSpPr>
          <p:sp>
            <p:nvSpPr>
              <p:cNvPr id="10" name="Rounded Rectangle 9"/>
              <p:cNvSpPr/>
              <p:nvPr/>
            </p:nvSpPr>
            <p:spPr>
              <a:xfrm>
                <a:off x="1446196" y="4572000"/>
                <a:ext cx="1698859" cy="4616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02082" y="4572000"/>
                <a:ext cx="1719714" cy="461665"/>
              </a:xfrm>
              <a:prstGeom prst="rect">
                <a:avLst/>
              </a:prstGeom>
              <a:noFill/>
            </p:spPr>
            <p:txBody>
              <a:bodyPr wrap="square" rtlCol="0">
                <a:spAutoFit/>
              </a:bodyPr>
              <a:lstStyle/>
              <a:p>
                <a:pPr algn="ctr"/>
                <a:r>
                  <a:rPr lang="en-US" sz="2400" b="1" dirty="0"/>
                  <a:t>Oak Tree</a:t>
                </a:r>
              </a:p>
            </p:txBody>
          </p:sp>
        </p:grpSp>
      </p:grpSp>
      <p:grpSp>
        <p:nvGrpSpPr>
          <p:cNvPr id="18" name="Group 17"/>
          <p:cNvGrpSpPr/>
          <p:nvPr/>
        </p:nvGrpSpPr>
        <p:grpSpPr>
          <a:xfrm>
            <a:off x="6333915" y="1313772"/>
            <a:ext cx="1901979" cy="2508857"/>
            <a:chOff x="6096000" y="1323536"/>
            <a:chExt cx="1901979" cy="2508857"/>
          </a:xfrm>
        </p:grpSpPr>
        <p:pic>
          <p:nvPicPr>
            <p:cNvPr id="410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323536"/>
              <a:ext cx="1901979" cy="2378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6270856" y="3370728"/>
              <a:ext cx="1614639" cy="461665"/>
              <a:chOff x="1446196" y="4572000"/>
              <a:chExt cx="1614639" cy="461665"/>
            </a:xfrm>
          </p:grpSpPr>
          <p:sp>
            <p:nvSpPr>
              <p:cNvPr id="13" name="Rounded Rectangle 12"/>
              <p:cNvSpPr/>
              <p:nvPr/>
            </p:nvSpPr>
            <p:spPr>
              <a:xfrm>
                <a:off x="1446196" y="4572000"/>
                <a:ext cx="1614639" cy="4616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479083" y="4572000"/>
                <a:ext cx="1581752" cy="461665"/>
              </a:xfrm>
              <a:prstGeom prst="rect">
                <a:avLst/>
              </a:prstGeom>
              <a:noFill/>
            </p:spPr>
            <p:txBody>
              <a:bodyPr wrap="square" rtlCol="0">
                <a:spAutoFit/>
              </a:bodyPr>
              <a:lstStyle/>
              <a:p>
                <a:pPr algn="ctr"/>
                <a:r>
                  <a:rPr lang="en-US" sz="2400" b="1" dirty="0"/>
                  <a:t>Elm Tree</a:t>
                </a:r>
              </a:p>
            </p:txBody>
          </p:sp>
        </p:grpSp>
      </p:grpSp>
      <p:grpSp>
        <p:nvGrpSpPr>
          <p:cNvPr id="7" name="Group 6"/>
          <p:cNvGrpSpPr/>
          <p:nvPr/>
        </p:nvGrpSpPr>
        <p:grpSpPr>
          <a:xfrm>
            <a:off x="1438821" y="4110108"/>
            <a:ext cx="2579050" cy="2097223"/>
            <a:chOff x="4760763" y="2180511"/>
            <a:chExt cx="2579050" cy="2097223"/>
          </a:xfrm>
        </p:grpSpPr>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0763" y="2180511"/>
              <a:ext cx="2579050" cy="1934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330384" y="3801229"/>
              <a:ext cx="1448869" cy="476505"/>
              <a:chOff x="1580946" y="4489785"/>
              <a:chExt cx="1448869" cy="476505"/>
            </a:xfrm>
          </p:grpSpPr>
          <p:sp>
            <p:nvSpPr>
              <p:cNvPr id="16" name="Rounded Rectangle 15"/>
              <p:cNvSpPr/>
              <p:nvPr/>
            </p:nvSpPr>
            <p:spPr>
              <a:xfrm>
                <a:off x="1600196" y="4504625"/>
                <a:ext cx="1371600" cy="4616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80946" y="4489785"/>
                <a:ext cx="1448869" cy="461665"/>
              </a:xfrm>
              <a:prstGeom prst="rect">
                <a:avLst/>
              </a:prstGeom>
              <a:noFill/>
            </p:spPr>
            <p:txBody>
              <a:bodyPr wrap="square" rtlCol="0">
                <a:spAutoFit/>
              </a:bodyPr>
              <a:lstStyle/>
              <a:p>
                <a:pPr algn="ctr"/>
                <a:r>
                  <a:rPr lang="en-US" sz="2400" b="1" dirty="0"/>
                  <a:t>Shrubs</a:t>
                </a:r>
              </a:p>
            </p:txBody>
          </p:sp>
        </p:grpSp>
      </p:grpSp>
      <p:grpSp>
        <p:nvGrpSpPr>
          <p:cNvPr id="19" name="Group 18"/>
          <p:cNvGrpSpPr/>
          <p:nvPr/>
        </p:nvGrpSpPr>
        <p:grpSpPr>
          <a:xfrm>
            <a:off x="3152275" y="2133600"/>
            <a:ext cx="2879966" cy="1559538"/>
            <a:chOff x="3152275" y="2133600"/>
            <a:chExt cx="2879966" cy="1559538"/>
          </a:xfrm>
        </p:grpSpPr>
        <p:pic>
          <p:nvPicPr>
            <p:cNvPr id="410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2275" y="2133600"/>
              <a:ext cx="2879966" cy="13714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3752053" y="3231473"/>
              <a:ext cx="1520185" cy="461665"/>
              <a:chOff x="1446196" y="4572000"/>
              <a:chExt cx="1520185" cy="461665"/>
            </a:xfrm>
          </p:grpSpPr>
          <p:sp>
            <p:nvSpPr>
              <p:cNvPr id="26" name="Rounded Rectangle 25"/>
              <p:cNvSpPr/>
              <p:nvPr/>
            </p:nvSpPr>
            <p:spPr>
              <a:xfrm>
                <a:off x="1446196" y="4572000"/>
                <a:ext cx="1520185" cy="4616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79082" y="4572000"/>
                <a:ext cx="1487299" cy="461665"/>
              </a:xfrm>
              <a:prstGeom prst="rect">
                <a:avLst/>
              </a:prstGeom>
              <a:noFill/>
            </p:spPr>
            <p:txBody>
              <a:bodyPr wrap="square" rtlCol="0">
                <a:spAutoFit/>
              </a:bodyPr>
              <a:lstStyle/>
              <a:p>
                <a:pPr algn="ctr"/>
                <a:r>
                  <a:rPr lang="en-US" sz="2400" b="1" dirty="0"/>
                  <a:t>Moss</a:t>
                </a:r>
              </a:p>
            </p:txBody>
          </p:sp>
        </p:grpSp>
      </p:grpSp>
    </p:spTree>
    <p:extLst>
      <p:ext uri="{BB962C8B-B14F-4D97-AF65-F5344CB8AC3E}">
        <p14:creationId xmlns:p14="http://schemas.microsoft.com/office/powerpoint/2010/main" val="313226795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4328290"/>
            <a:ext cx="2510230" cy="17806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4419" y="4328289"/>
            <a:ext cx="2279904" cy="17538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title"/>
          </p:nvPr>
        </p:nvSpPr>
        <p:spPr>
          <a:xfrm>
            <a:off x="413170" y="381000"/>
            <a:ext cx="8229600" cy="1371600"/>
          </a:xfrm>
        </p:spPr>
        <p:txBody>
          <a:bodyPr/>
          <a:lstStyle/>
          <a:p>
            <a:pPr eaLnBrk="1" hangingPunct="1"/>
            <a:r>
              <a:rPr lang="en-US" sz="4000" b="1" u="sng" dirty="0">
                <a:solidFill>
                  <a:schemeClr val="tx1"/>
                </a:solidFill>
              </a:rPr>
              <a:t>Temperate Deciduous Forest Animal Life</a:t>
            </a:r>
          </a:p>
        </p:txBody>
      </p:sp>
      <p:grpSp>
        <p:nvGrpSpPr>
          <p:cNvPr id="5" name="Group 4"/>
          <p:cNvGrpSpPr/>
          <p:nvPr/>
        </p:nvGrpSpPr>
        <p:grpSpPr>
          <a:xfrm>
            <a:off x="3428932" y="5764626"/>
            <a:ext cx="2010878" cy="463471"/>
            <a:chOff x="1484696" y="4466125"/>
            <a:chExt cx="2010878" cy="463471"/>
          </a:xfrm>
        </p:grpSpPr>
        <p:sp>
          <p:nvSpPr>
            <p:cNvPr id="4" name="Rounded Rectangle 3"/>
            <p:cNvSpPr/>
            <p:nvPr/>
          </p:nvSpPr>
          <p:spPr>
            <a:xfrm>
              <a:off x="1484696" y="4466125"/>
              <a:ext cx="1981200" cy="4616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p:cNvSpPr txBox="1"/>
            <p:nvPr/>
          </p:nvSpPr>
          <p:spPr>
            <a:xfrm>
              <a:off x="1514374" y="4467931"/>
              <a:ext cx="1981200" cy="461665"/>
            </a:xfrm>
            <a:prstGeom prst="rect">
              <a:avLst/>
            </a:prstGeom>
            <a:noFill/>
          </p:spPr>
          <p:txBody>
            <a:bodyPr wrap="square" rtlCol="0">
              <a:spAutoFit/>
            </a:bodyPr>
            <a:lstStyle/>
            <a:p>
              <a:pPr algn="ctr"/>
              <a:r>
                <a:rPr lang="en-US" sz="2400" b="1" dirty="0">
                  <a:solidFill>
                    <a:srgbClr val="000000"/>
                  </a:solidFill>
                </a:rPr>
                <a:t>Squirrels</a:t>
              </a:r>
            </a:p>
          </p:txBody>
        </p:sp>
      </p:grpSp>
      <p:grpSp>
        <p:nvGrpSpPr>
          <p:cNvPr id="2" name="Group 1"/>
          <p:cNvGrpSpPr/>
          <p:nvPr/>
        </p:nvGrpSpPr>
        <p:grpSpPr>
          <a:xfrm>
            <a:off x="634007" y="1919751"/>
            <a:ext cx="2343286" cy="2146228"/>
            <a:chOff x="634007" y="1919751"/>
            <a:chExt cx="2343286" cy="2146228"/>
          </a:xfrm>
        </p:grpSpPr>
        <p:pic>
          <p:nvPicPr>
            <p:cNvPr id="33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007" y="1919751"/>
              <a:ext cx="2343286" cy="19153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912107" y="3604314"/>
              <a:ext cx="1742973" cy="461665"/>
              <a:chOff x="1402082" y="4572000"/>
              <a:chExt cx="1742973" cy="461665"/>
            </a:xfrm>
          </p:grpSpPr>
          <p:sp>
            <p:nvSpPr>
              <p:cNvPr id="10" name="Rounded Rectangle 9"/>
              <p:cNvSpPr/>
              <p:nvPr/>
            </p:nvSpPr>
            <p:spPr>
              <a:xfrm>
                <a:off x="1446196" y="4572000"/>
                <a:ext cx="1698859" cy="4616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1402082" y="4572000"/>
                <a:ext cx="1719714" cy="461665"/>
              </a:xfrm>
              <a:prstGeom prst="rect">
                <a:avLst/>
              </a:prstGeom>
              <a:noFill/>
            </p:spPr>
            <p:txBody>
              <a:bodyPr wrap="square" rtlCol="0">
                <a:spAutoFit/>
              </a:bodyPr>
              <a:lstStyle/>
              <a:p>
                <a:pPr algn="ctr"/>
                <a:r>
                  <a:rPr lang="en-US" sz="2400" b="1" dirty="0">
                    <a:solidFill>
                      <a:srgbClr val="000000"/>
                    </a:solidFill>
                  </a:rPr>
                  <a:t>Coyote</a:t>
                </a:r>
              </a:p>
            </p:txBody>
          </p:sp>
        </p:grpSp>
      </p:grpSp>
      <p:grpSp>
        <p:nvGrpSpPr>
          <p:cNvPr id="21" name="Group 20"/>
          <p:cNvGrpSpPr/>
          <p:nvPr/>
        </p:nvGrpSpPr>
        <p:grpSpPr>
          <a:xfrm>
            <a:off x="5562600" y="1919751"/>
            <a:ext cx="2963061" cy="2203120"/>
            <a:chOff x="5562600" y="1919751"/>
            <a:chExt cx="2963061" cy="2203120"/>
          </a:xfrm>
        </p:grpSpPr>
        <p:pic>
          <p:nvPicPr>
            <p:cNvPr id="337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919751"/>
              <a:ext cx="2963061" cy="197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6172200" y="3661206"/>
              <a:ext cx="1614639" cy="461665"/>
              <a:chOff x="1446196" y="4572000"/>
              <a:chExt cx="1614639" cy="461665"/>
            </a:xfrm>
          </p:grpSpPr>
          <p:sp>
            <p:nvSpPr>
              <p:cNvPr id="13" name="Rounded Rectangle 12"/>
              <p:cNvSpPr/>
              <p:nvPr/>
            </p:nvSpPr>
            <p:spPr>
              <a:xfrm>
                <a:off x="1446196" y="4572000"/>
                <a:ext cx="1614639" cy="4616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extBox 13"/>
              <p:cNvSpPr txBox="1"/>
              <p:nvPr/>
            </p:nvSpPr>
            <p:spPr>
              <a:xfrm>
                <a:off x="1479083" y="4572000"/>
                <a:ext cx="1581752" cy="461665"/>
              </a:xfrm>
              <a:prstGeom prst="rect">
                <a:avLst/>
              </a:prstGeom>
              <a:noFill/>
            </p:spPr>
            <p:txBody>
              <a:bodyPr wrap="square" rtlCol="0">
                <a:spAutoFit/>
              </a:bodyPr>
              <a:lstStyle/>
              <a:p>
                <a:pPr algn="ctr"/>
                <a:r>
                  <a:rPr lang="en-US" sz="2400" b="1" dirty="0">
                    <a:solidFill>
                      <a:srgbClr val="000000"/>
                    </a:solidFill>
                  </a:rPr>
                  <a:t>Insects</a:t>
                </a:r>
              </a:p>
            </p:txBody>
          </p:sp>
        </p:grpSp>
      </p:grpSp>
      <p:grpSp>
        <p:nvGrpSpPr>
          <p:cNvPr id="22" name="Group 21"/>
          <p:cNvGrpSpPr/>
          <p:nvPr/>
        </p:nvGrpSpPr>
        <p:grpSpPr>
          <a:xfrm>
            <a:off x="662663" y="4334587"/>
            <a:ext cx="2347724" cy="1893588"/>
            <a:chOff x="662663" y="4334587"/>
            <a:chExt cx="2347724" cy="1893588"/>
          </a:xfrm>
        </p:grpSpPr>
        <p:pic>
          <p:nvPicPr>
            <p:cNvPr id="337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663" y="4334587"/>
              <a:ext cx="2347724" cy="17274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902893" y="5753085"/>
              <a:ext cx="1728928" cy="475090"/>
              <a:chOff x="1600196" y="4504625"/>
              <a:chExt cx="1728928" cy="475090"/>
            </a:xfrm>
          </p:grpSpPr>
          <p:sp>
            <p:nvSpPr>
              <p:cNvPr id="16" name="Rounded Rectangle 15"/>
              <p:cNvSpPr/>
              <p:nvPr/>
            </p:nvSpPr>
            <p:spPr>
              <a:xfrm>
                <a:off x="1600196" y="4504625"/>
                <a:ext cx="1728928" cy="4616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TextBox 16"/>
              <p:cNvSpPr txBox="1"/>
              <p:nvPr/>
            </p:nvSpPr>
            <p:spPr>
              <a:xfrm>
                <a:off x="1620029" y="4518050"/>
                <a:ext cx="1630957" cy="461665"/>
              </a:xfrm>
              <a:prstGeom prst="rect">
                <a:avLst/>
              </a:prstGeom>
              <a:noFill/>
            </p:spPr>
            <p:txBody>
              <a:bodyPr wrap="square" rtlCol="0">
                <a:spAutoFit/>
              </a:bodyPr>
              <a:lstStyle/>
              <a:p>
                <a:pPr algn="ctr"/>
                <a:r>
                  <a:rPr lang="en-US" sz="2400" b="1" dirty="0" err="1">
                    <a:solidFill>
                      <a:srgbClr val="000000"/>
                    </a:solidFill>
                  </a:rPr>
                  <a:t>Raccons</a:t>
                </a:r>
                <a:endParaRPr lang="en-US" sz="2400" b="1" dirty="0">
                  <a:solidFill>
                    <a:srgbClr val="000000"/>
                  </a:solidFill>
                </a:endParaRPr>
              </a:p>
            </p:txBody>
          </p:sp>
        </p:grpSp>
      </p:grpSp>
      <p:grpSp>
        <p:nvGrpSpPr>
          <p:cNvPr id="20" name="Group 19"/>
          <p:cNvGrpSpPr/>
          <p:nvPr/>
        </p:nvGrpSpPr>
        <p:grpSpPr>
          <a:xfrm>
            <a:off x="3237250" y="1933149"/>
            <a:ext cx="2144441" cy="2174078"/>
            <a:chOff x="3494359" y="1911471"/>
            <a:chExt cx="2144441" cy="2174078"/>
          </a:xfrm>
        </p:grpSpPr>
        <p:pic>
          <p:nvPicPr>
            <p:cNvPr id="337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4359" y="1911471"/>
              <a:ext cx="2144441" cy="19432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3818022" y="3623884"/>
              <a:ext cx="1520185" cy="461665"/>
              <a:chOff x="1446196" y="4572000"/>
              <a:chExt cx="1520185" cy="461665"/>
            </a:xfrm>
          </p:grpSpPr>
          <p:sp>
            <p:nvSpPr>
              <p:cNvPr id="26" name="Rounded Rectangle 25"/>
              <p:cNvSpPr/>
              <p:nvPr/>
            </p:nvSpPr>
            <p:spPr>
              <a:xfrm>
                <a:off x="1446196" y="4572000"/>
                <a:ext cx="1520185" cy="4616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TextBox 26"/>
              <p:cNvSpPr txBox="1"/>
              <p:nvPr/>
            </p:nvSpPr>
            <p:spPr>
              <a:xfrm>
                <a:off x="1479082" y="4572000"/>
                <a:ext cx="1487299" cy="461665"/>
              </a:xfrm>
              <a:prstGeom prst="rect">
                <a:avLst/>
              </a:prstGeom>
              <a:noFill/>
            </p:spPr>
            <p:txBody>
              <a:bodyPr wrap="square" rtlCol="0">
                <a:spAutoFit/>
              </a:bodyPr>
              <a:lstStyle/>
              <a:p>
                <a:pPr algn="ctr"/>
                <a:r>
                  <a:rPr lang="en-US" sz="2400" b="1" dirty="0">
                    <a:solidFill>
                      <a:srgbClr val="000000"/>
                    </a:solidFill>
                  </a:rPr>
                  <a:t>Deer</a:t>
                </a:r>
              </a:p>
            </p:txBody>
          </p:sp>
        </p:grpSp>
      </p:grpSp>
      <p:grpSp>
        <p:nvGrpSpPr>
          <p:cNvPr id="36" name="Group 35"/>
          <p:cNvGrpSpPr/>
          <p:nvPr/>
        </p:nvGrpSpPr>
        <p:grpSpPr>
          <a:xfrm>
            <a:off x="6449855" y="5790113"/>
            <a:ext cx="1365415" cy="463471"/>
            <a:chOff x="1484696" y="4466125"/>
            <a:chExt cx="1644737" cy="463471"/>
          </a:xfrm>
        </p:grpSpPr>
        <p:sp>
          <p:nvSpPr>
            <p:cNvPr id="37" name="Rounded Rectangle 36"/>
            <p:cNvSpPr/>
            <p:nvPr/>
          </p:nvSpPr>
          <p:spPr>
            <a:xfrm>
              <a:off x="1484696" y="4466125"/>
              <a:ext cx="1644737" cy="4616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TextBox 37"/>
            <p:cNvSpPr txBox="1"/>
            <p:nvPr/>
          </p:nvSpPr>
          <p:spPr>
            <a:xfrm>
              <a:off x="1514374" y="4467931"/>
              <a:ext cx="1615059" cy="461665"/>
            </a:xfrm>
            <a:prstGeom prst="rect">
              <a:avLst/>
            </a:prstGeom>
            <a:noFill/>
          </p:spPr>
          <p:txBody>
            <a:bodyPr wrap="square" rtlCol="0">
              <a:spAutoFit/>
            </a:bodyPr>
            <a:lstStyle/>
            <a:p>
              <a:pPr algn="ctr"/>
              <a:r>
                <a:rPr lang="en-US" sz="2400" b="1" dirty="0">
                  <a:solidFill>
                    <a:srgbClr val="000000"/>
                  </a:solidFill>
                </a:rPr>
                <a:t>Turtles</a:t>
              </a:r>
            </a:p>
          </p:txBody>
        </p:sp>
      </p:grpSp>
    </p:spTree>
    <p:extLst>
      <p:ext uri="{BB962C8B-B14F-4D97-AF65-F5344CB8AC3E}">
        <p14:creationId xmlns:p14="http://schemas.microsoft.com/office/powerpoint/2010/main" val="71844785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62000"/>
            <a:ext cx="8229600" cy="1371600"/>
          </a:xfrm>
        </p:spPr>
        <p:txBody>
          <a:bodyPr/>
          <a:lstStyle/>
          <a:p>
            <a:pPr eaLnBrk="1" hangingPunct="1"/>
            <a:r>
              <a:rPr lang="en-US" b="1" u="sng" dirty="0">
                <a:solidFill>
                  <a:schemeClr val="tx1"/>
                </a:solidFill>
              </a:rPr>
              <a:t>Temperate Deciduous </a:t>
            </a:r>
            <a:br>
              <a:rPr lang="en-US" b="1" u="sng" dirty="0">
                <a:solidFill>
                  <a:schemeClr val="tx1"/>
                </a:solidFill>
              </a:rPr>
            </a:br>
            <a:r>
              <a:rPr lang="en-US" b="1" u="sng" dirty="0">
                <a:solidFill>
                  <a:schemeClr val="tx1"/>
                </a:solidFill>
              </a:rPr>
              <a:t>Forest Plant and Animal Life</a:t>
            </a:r>
          </a:p>
        </p:txBody>
      </p:sp>
      <p:sp>
        <p:nvSpPr>
          <p:cNvPr id="3075" name="Rectangle 3"/>
          <p:cNvSpPr>
            <a:spLocks noGrp="1" noChangeArrowheads="1"/>
          </p:cNvSpPr>
          <p:nvPr>
            <p:ph type="body" idx="1"/>
          </p:nvPr>
        </p:nvSpPr>
        <p:spPr>
          <a:xfrm>
            <a:off x="1066800" y="2438400"/>
            <a:ext cx="6858000" cy="3636962"/>
          </a:xfrm>
        </p:spPr>
        <p:txBody>
          <a:bodyPr/>
          <a:lstStyle/>
          <a:p>
            <a:pPr marL="0" indent="0" algn="ctr" eaLnBrk="1" hangingPunct="1">
              <a:buNone/>
            </a:pPr>
            <a:r>
              <a:rPr lang="en-US" sz="4000" b="1" dirty="0"/>
              <a:t>Since we live in a deciduous forest, turn to an elbow partner and discuss other plant and animal life you have observed.</a:t>
            </a:r>
          </a:p>
        </p:txBody>
      </p:sp>
    </p:spTree>
    <p:extLst>
      <p:ext uri="{BB962C8B-B14F-4D97-AF65-F5344CB8AC3E}">
        <p14:creationId xmlns:p14="http://schemas.microsoft.com/office/powerpoint/2010/main" val="123323128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025"/>
            <a:ext cx="8839200" cy="2286000"/>
          </a:xfrm>
        </p:spPr>
        <p:txBody>
          <a:bodyPr>
            <a:noAutofit/>
          </a:bodyPr>
          <a:lstStyle/>
          <a:p>
            <a:r>
              <a:rPr lang="en-US" sz="7200" b="1" dirty="0"/>
              <a:t>Terrestrial:</a:t>
            </a:r>
            <a:br>
              <a:rPr lang="en-US" sz="8800" b="1" dirty="0"/>
            </a:br>
            <a:r>
              <a:rPr lang="en-US" sz="5600" b="1" dirty="0"/>
              <a:t>Of or pertaining to the Earth</a:t>
            </a:r>
          </a:p>
        </p:txBody>
      </p:sp>
      <p:pic>
        <p:nvPicPr>
          <p:cNvPr id="2050" name="Picture 2" descr="http://upload.wikimedia.org/wikipedia/en/thumb/6/6b/Terrestrial_globe.svg/321px-Terrestrial_glob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168" y="1828800"/>
            <a:ext cx="5017476"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42290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85800"/>
            <a:ext cx="8229600" cy="1371600"/>
          </a:xfrm>
        </p:spPr>
        <p:txBody>
          <a:bodyPr/>
          <a:lstStyle/>
          <a:p>
            <a:pPr eaLnBrk="1" hangingPunct="1"/>
            <a:r>
              <a:rPr lang="en-US" sz="3600" b="1" u="sng" dirty="0">
                <a:solidFill>
                  <a:schemeClr val="tx1"/>
                </a:solidFill>
              </a:rPr>
              <a:t>Temperate Deciduous Forest </a:t>
            </a:r>
            <a:br>
              <a:rPr lang="en-US" sz="3600" b="1" u="sng" dirty="0">
                <a:solidFill>
                  <a:schemeClr val="tx1"/>
                </a:solidFill>
              </a:rPr>
            </a:br>
            <a:r>
              <a:rPr lang="en-US" sz="3600" b="1" u="sng" dirty="0">
                <a:solidFill>
                  <a:schemeClr val="tx1"/>
                </a:solidFill>
              </a:rPr>
              <a:t>Plant and Animal Adaptations</a:t>
            </a:r>
          </a:p>
        </p:txBody>
      </p:sp>
      <p:sp>
        <p:nvSpPr>
          <p:cNvPr id="3075" name="Rectangle 3"/>
          <p:cNvSpPr>
            <a:spLocks noGrp="1" noChangeArrowheads="1"/>
          </p:cNvSpPr>
          <p:nvPr>
            <p:ph type="body" idx="1"/>
          </p:nvPr>
        </p:nvSpPr>
        <p:spPr>
          <a:xfrm>
            <a:off x="914400" y="2438400"/>
            <a:ext cx="7010400" cy="3636962"/>
          </a:xfrm>
        </p:spPr>
        <p:txBody>
          <a:bodyPr/>
          <a:lstStyle/>
          <a:p>
            <a:pPr marL="0" indent="0" algn="ctr" eaLnBrk="1" hangingPunct="1">
              <a:buNone/>
            </a:pPr>
            <a:r>
              <a:rPr lang="en-US" sz="4000" b="1" dirty="0"/>
              <a:t>Read the Temperate Deciduous Forest Plant and Animal Adaptation sheet. Select 2-4 adaptations to record on your chart.</a:t>
            </a:r>
          </a:p>
          <a:p>
            <a:pPr marL="0" indent="0" algn="ctr" eaLnBrk="1" hangingPunct="1">
              <a:buNone/>
            </a:pPr>
            <a:endParaRPr lang="en-US" sz="4000" b="1" dirty="0"/>
          </a:p>
        </p:txBody>
      </p:sp>
    </p:spTree>
    <p:extLst>
      <p:ext uri="{BB962C8B-B14F-4D97-AF65-F5344CB8AC3E}">
        <p14:creationId xmlns:p14="http://schemas.microsoft.com/office/powerpoint/2010/main" val="109292636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Rectangle 22"/>
          <p:cNvSpPr>
            <a:spLocks noGrp="1" noChangeArrowheads="1"/>
          </p:cNvSpPr>
          <p:nvPr>
            <p:ph type="ctrTitle"/>
          </p:nvPr>
        </p:nvSpPr>
        <p:spPr>
          <a:xfrm>
            <a:off x="609600" y="1371600"/>
            <a:ext cx="7772400" cy="2743200"/>
          </a:xfrm>
        </p:spPr>
        <p:txBody>
          <a:bodyPr/>
          <a:lstStyle/>
          <a:p>
            <a:r>
              <a:rPr lang="es-UY" sz="9600" b="1" dirty="0" err="1">
                <a:solidFill>
                  <a:schemeClr val="tx1"/>
                </a:solidFill>
              </a:rPr>
              <a:t>Temperate</a:t>
            </a:r>
            <a:r>
              <a:rPr lang="es-UY" sz="9600" b="1" dirty="0">
                <a:solidFill>
                  <a:schemeClr val="tx1"/>
                </a:solidFill>
              </a:rPr>
              <a:t> </a:t>
            </a:r>
            <a:r>
              <a:rPr lang="es-UY" sz="9600" b="1" dirty="0" err="1">
                <a:solidFill>
                  <a:schemeClr val="tx1"/>
                </a:solidFill>
              </a:rPr>
              <a:t>Grassland</a:t>
            </a:r>
            <a:endParaRPr lang="es-ES" sz="9600" b="1" dirty="0">
              <a:solidFill>
                <a:schemeClr val="tx1"/>
              </a:solidFill>
            </a:endParaRPr>
          </a:p>
        </p:txBody>
      </p:sp>
    </p:spTree>
    <p:extLst>
      <p:ext uri="{BB962C8B-B14F-4D97-AF65-F5344CB8AC3E}">
        <p14:creationId xmlns:p14="http://schemas.microsoft.com/office/powerpoint/2010/main" val="258475682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00206"/>
            <a:ext cx="8229600" cy="1323793"/>
          </a:xfrm>
        </p:spPr>
        <p:txBody>
          <a:bodyPr/>
          <a:lstStyle/>
          <a:p>
            <a:r>
              <a:rPr lang="en-US" b="1" u="sng" dirty="0">
                <a:solidFill>
                  <a:schemeClr val="tx1"/>
                </a:solidFill>
              </a:rPr>
              <a:t>Temperate Grassland Characteristics</a:t>
            </a:r>
          </a:p>
        </p:txBody>
      </p:sp>
      <p:sp>
        <p:nvSpPr>
          <p:cNvPr id="55299" name="Rectangle 3"/>
          <p:cNvSpPr>
            <a:spLocks noGrp="1" noChangeArrowheads="1"/>
          </p:cNvSpPr>
          <p:nvPr>
            <p:ph type="body" idx="1"/>
          </p:nvPr>
        </p:nvSpPr>
        <p:spPr>
          <a:xfrm>
            <a:off x="228600" y="1600200"/>
            <a:ext cx="8610600" cy="3992563"/>
          </a:xfrm>
        </p:spPr>
        <p:txBody>
          <a:bodyPr/>
          <a:lstStyle/>
          <a:p>
            <a:r>
              <a:rPr lang="en-US" sz="3800" b="1" dirty="0"/>
              <a:t>Semi-dry area</a:t>
            </a:r>
          </a:p>
          <a:p>
            <a:r>
              <a:rPr lang="en-US" sz="3800" b="1" dirty="0"/>
              <a:t>Summers are warm, winters are cold</a:t>
            </a:r>
          </a:p>
          <a:p>
            <a:r>
              <a:rPr lang="en-US" sz="3800" b="1" dirty="0"/>
              <a:t>Moderate rainfall: Enough to support grasses, but not enough to support forests (estimated 50-90 cm a year)</a:t>
            </a:r>
          </a:p>
        </p:txBody>
      </p:sp>
    </p:spTree>
    <p:extLst>
      <p:ext uri="{BB962C8B-B14F-4D97-AF65-F5344CB8AC3E}">
        <p14:creationId xmlns:p14="http://schemas.microsoft.com/office/powerpoint/2010/main" val="195373831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1000"/>
                                        <p:tgtEl>
                                          <p:spTgt spid="55299">
                                            <p:txEl>
                                              <p:pRg st="0" end="0"/>
                                            </p:txEl>
                                          </p:spTgt>
                                        </p:tgtEl>
                                      </p:cBhvr>
                                    </p:animEffect>
                                    <p:anim calcmode="lin" valueType="num">
                                      <p:cBhvr>
                                        <p:cTn id="8" dur="10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52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5299">
                                            <p:txEl>
                                              <p:pRg st="1" end="1"/>
                                            </p:txEl>
                                          </p:spTgt>
                                        </p:tgtEl>
                                        <p:attrNameLst>
                                          <p:attrName>style.visibility</p:attrName>
                                        </p:attrNameLst>
                                      </p:cBhvr>
                                      <p:to>
                                        <p:strVal val="visible"/>
                                      </p:to>
                                    </p:set>
                                    <p:animEffect transition="in" filter="fade">
                                      <p:cBhvr>
                                        <p:cTn id="14" dur="1000"/>
                                        <p:tgtEl>
                                          <p:spTgt spid="55299">
                                            <p:txEl>
                                              <p:pRg st="1" end="1"/>
                                            </p:txEl>
                                          </p:spTgt>
                                        </p:tgtEl>
                                      </p:cBhvr>
                                    </p:animEffect>
                                    <p:anim calcmode="lin" valueType="num">
                                      <p:cBhvr>
                                        <p:cTn id="15" dur="10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52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5299">
                                            <p:txEl>
                                              <p:pRg st="2" end="2"/>
                                            </p:txEl>
                                          </p:spTgt>
                                        </p:tgtEl>
                                        <p:attrNameLst>
                                          <p:attrName>style.visibility</p:attrName>
                                        </p:attrNameLst>
                                      </p:cBhvr>
                                      <p:to>
                                        <p:strVal val="visible"/>
                                      </p:to>
                                    </p:set>
                                    <p:animEffect transition="in" filter="fade">
                                      <p:cBhvr>
                                        <p:cTn id="21" dur="1000"/>
                                        <p:tgtEl>
                                          <p:spTgt spid="55299">
                                            <p:txEl>
                                              <p:pRg st="2" end="2"/>
                                            </p:txEl>
                                          </p:spTgt>
                                        </p:tgtEl>
                                      </p:cBhvr>
                                    </p:animEffect>
                                    <p:anim calcmode="lin" valueType="num">
                                      <p:cBhvr>
                                        <p:cTn id="22" dur="10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52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b="1" u="sng" dirty="0">
                <a:solidFill>
                  <a:schemeClr val="tx1"/>
                </a:solidFill>
              </a:rPr>
              <a:t>Temperate Grassland Characteristics</a:t>
            </a:r>
          </a:p>
        </p:txBody>
      </p:sp>
      <p:sp>
        <p:nvSpPr>
          <p:cNvPr id="55299" name="Rectangle 3"/>
          <p:cNvSpPr>
            <a:spLocks noGrp="1" noChangeArrowheads="1"/>
          </p:cNvSpPr>
          <p:nvPr>
            <p:ph type="body" idx="1"/>
          </p:nvPr>
        </p:nvSpPr>
        <p:spPr>
          <a:xfrm>
            <a:off x="304800" y="1676400"/>
            <a:ext cx="8610600" cy="4419600"/>
          </a:xfrm>
        </p:spPr>
        <p:txBody>
          <a:bodyPr/>
          <a:lstStyle/>
          <a:p>
            <a:r>
              <a:rPr lang="en-US" sz="3800" b="1" dirty="0"/>
              <a:t>Found in the middle latitudes, in the interiors of continents (often between deserts and forests)</a:t>
            </a:r>
          </a:p>
          <a:p>
            <a:r>
              <a:rPr lang="en-US" sz="3800" b="1" dirty="0"/>
              <a:t>Some grasslands have rolling hills (prairies)</a:t>
            </a:r>
          </a:p>
          <a:p>
            <a:r>
              <a:rPr lang="en-US" sz="3800" b="1" dirty="0"/>
              <a:t>There can be long periods of drought which can cause wildfires</a:t>
            </a:r>
          </a:p>
        </p:txBody>
      </p:sp>
    </p:spTree>
    <p:extLst>
      <p:ext uri="{BB962C8B-B14F-4D97-AF65-F5344CB8AC3E}">
        <p14:creationId xmlns:p14="http://schemas.microsoft.com/office/powerpoint/2010/main" val="349295331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1000"/>
                                        <p:tgtEl>
                                          <p:spTgt spid="55299">
                                            <p:txEl>
                                              <p:pRg st="0" end="0"/>
                                            </p:txEl>
                                          </p:spTgt>
                                        </p:tgtEl>
                                      </p:cBhvr>
                                    </p:animEffect>
                                    <p:anim calcmode="lin" valueType="num">
                                      <p:cBhvr>
                                        <p:cTn id="8" dur="10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52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5299">
                                            <p:txEl>
                                              <p:pRg st="1" end="1"/>
                                            </p:txEl>
                                          </p:spTgt>
                                        </p:tgtEl>
                                        <p:attrNameLst>
                                          <p:attrName>style.visibility</p:attrName>
                                        </p:attrNameLst>
                                      </p:cBhvr>
                                      <p:to>
                                        <p:strVal val="visible"/>
                                      </p:to>
                                    </p:set>
                                    <p:animEffect transition="in" filter="fade">
                                      <p:cBhvr>
                                        <p:cTn id="14" dur="1000"/>
                                        <p:tgtEl>
                                          <p:spTgt spid="55299">
                                            <p:txEl>
                                              <p:pRg st="1" end="1"/>
                                            </p:txEl>
                                          </p:spTgt>
                                        </p:tgtEl>
                                      </p:cBhvr>
                                    </p:animEffect>
                                    <p:anim calcmode="lin" valueType="num">
                                      <p:cBhvr>
                                        <p:cTn id="15" dur="10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52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5299">
                                            <p:txEl>
                                              <p:pRg st="2" end="2"/>
                                            </p:txEl>
                                          </p:spTgt>
                                        </p:tgtEl>
                                        <p:attrNameLst>
                                          <p:attrName>style.visibility</p:attrName>
                                        </p:attrNameLst>
                                      </p:cBhvr>
                                      <p:to>
                                        <p:strVal val="visible"/>
                                      </p:to>
                                    </p:set>
                                    <p:animEffect transition="in" filter="fade">
                                      <p:cBhvr>
                                        <p:cTn id="21" dur="1000"/>
                                        <p:tgtEl>
                                          <p:spTgt spid="55299">
                                            <p:txEl>
                                              <p:pRg st="2" end="2"/>
                                            </p:txEl>
                                          </p:spTgt>
                                        </p:tgtEl>
                                      </p:cBhvr>
                                    </p:animEffect>
                                    <p:anim calcmode="lin" valueType="num">
                                      <p:cBhvr>
                                        <p:cTn id="22" dur="10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52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152400"/>
            <a:ext cx="8610600" cy="1143000"/>
          </a:xfrm>
        </p:spPr>
        <p:txBody>
          <a:bodyPr/>
          <a:lstStyle/>
          <a:p>
            <a:r>
              <a:rPr lang="en-US" b="1" u="sng" dirty="0">
                <a:solidFill>
                  <a:schemeClr val="tx1"/>
                </a:solidFill>
              </a:rPr>
              <a:t>Temperate Grassland Plant Life</a:t>
            </a:r>
          </a:p>
        </p:txBody>
      </p:sp>
      <p:sp>
        <p:nvSpPr>
          <p:cNvPr id="55299" name="Rectangle 3"/>
          <p:cNvSpPr>
            <a:spLocks noGrp="1" noChangeArrowheads="1"/>
          </p:cNvSpPr>
          <p:nvPr>
            <p:ph type="body" idx="1"/>
          </p:nvPr>
        </p:nvSpPr>
        <p:spPr>
          <a:xfrm>
            <a:off x="304800" y="1676400"/>
            <a:ext cx="8610600" cy="3581400"/>
          </a:xfrm>
        </p:spPr>
        <p:txBody>
          <a:bodyPr/>
          <a:lstStyle/>
          <a:p>
            <a:r>
              <a:rPr lang="en-US" sz="3800" b="1" dirty="0"/>
              <a:t>Many species of grasses and wildflowers</a:t>
            </a:r>
          </a:p>
          <a:p>
            <a:r>
              <a:rPr lang="en-US" sz="3800" b="1" dirty="0"/>
              <a:t>Soil is thin and too dry for trees</a:t>
            </a:r>
          </a:p>
          <a:p>
            <a:r>
              <a:rPr lang="en-US" sz="3800" b="1" dirty="0"/>
              <a:t>Wildfires and drought keep smaller shrubs and trees from growing</a:t>
            </a:r>
          </a:p>
        </p:txBody>
      </p:sp>
    </p:spTree>
    <p:extLst>
      <p:ext uri="{BB962C8B-B14F-4D97-AF65-F5344CB8AC3E}">
        <p14:creationId xmlns:p14="http://schemas.microsoft.com/office/powerpoint/2010/main" val="173463993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1000"/>
                                        <p:tgtEl>
                                          <p:spTgt spid="55299">
                                            <p:txEl>
                                              <p:pRg st="0" end="0"/>
                                            </p:txEl>
                                          </p:spTgt>
                                        </p:tgtEl>
                                      </p:cBhvr>
                                    </p:animEffect>
                                    <p:anim calcmode="lin" valueType="num">
                                      <p:cBhvr>
                                        <p:cTn id="8" dur="10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52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5299">
                                            <p:txEl>
                                              <p:pRg st="1" end="1"/>
                                            </p:txEl>
                                          </p:spTgt>
                                        </p:tgtEl>
                                        <p:attrNameLst>
                                          <p:attrName>style.visibility</p:attrName>
                                        </p:attrNameLst>
                                      </p:cBhvr>
                                      <p:to>
                                        <p:strVal val="visible"/>
                                      </p:to>
                                    </p:set>
                                    <p:animEffect transition="in" filter="fade">
                                      <p:cBhvr>
                                        <p:cTn id="14" dur="1000"/>
                                        <p:tgtEl>
                                          <p:spTgt spid="55299">
                                            <p:txEl>
                                              <p:pRg st="1" end="1"/>
                                            </p:txEl>
                                          </p:spTgt>
                                        </p:tgtEl>
                                      </p:cBhvr>
                                    </p:animEffect>
                                    <p:anim calcmode="lin" valueType="num">
                                      <p:cBhvr>
                                        <p:cTn id="15" dur="10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52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5299">
                                            <p:txEl>
                                              <p:pRg st="2" end="2"/>
                                            </p:txEl>
                                          </p:spTgt>
                                        </p:tgtEl>
                                        <p:attrNameLst>
                                          <p:attrName>style.visibility</p:attrName>
                                        </p:attrNameLst>
                                      </p:cBhvr>
                                      <p:to>
                                        <p:strVal val="visible"/>
                                      </p:to>
                                    </p:set>
                                    <p:animEffect transition="in" filter="fade">
                                      <p:cBhvr>
                                        <p:cTn id="21" dur="1000"/>
                                        <p:tgtEl>
                                          <p:spTgt spid="55299">
                                            <p:txEl>
                                              <p:pRg st="2" end="2"/>
                                            </p:txEl>
                                          </p:spTgt>
                                        </p:tgtEl>
                                      </p:cBhvr>
                                    </p:animEffect>
                                    <p:anim calcmode="lin" valueType="num">
                                      <p:cBhvr>
                                        <p:cTn id="22" dur="10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52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Rectangle 22"/>
          <p:cNvSpPr>
            <a:spLocks noGrp="1" noChangeArrowheads="1"/>
          </p:cNvSpPr>
          <p:nvPr>
            <p:ph type="ctrTitle"/>
          </p:nvPr>
        </p:nvSpPr>
        <p:spPr>
          <a:xfrm>
            <a:off x="533400" y="-82808"/>
            <a:ext cx="8153400" cy="1055687"/>
          </a:xfrm>
        </p:spPr>
        <p:txBody>
          <a:bodyPr/>
          <a:lstStyle/>
          <a:p>
            <a:r>
              <a:rPr lang="es-UY" u="sng" dirty="0" err="1">
                <a:solidFill>
                  <a:schemeClr val="tx1"/>
                </a:solidFill>
              </a:rPr>
              <a:t>Temperate</a:t>
            </a:r>
            <a:r>
              <a:rPr lang="es-UY" u="sng" dirty="0">
                <a:solidFill>
                  <a:schemeClr val="tx1"/>
                </a:solidFill>
              </a:rPr>
              <a:t> </a:t>
            </a:r>
            <a:r>
              <a:rPr lang="es-UY" u="sng" dirty="0" err="1">
                <a:solidFill>
                  <a:schemeClr val="tx1"/>
                </a:solidFill>
              </a:rPr>
              <a:t>Grassland</a:t>
            </a:r>
            <a:r>
              <a:rPr lang="es-UY" u="sng" dirty="0">
                <a:solidFill>
                  <a:schemeClr val="tx1"/>
                </a:solidFill>
              </a:rPr>
              <a:t> </a:t>
            </a:r>
            <a:r>
              <a:rPr lang="es-UY" u="sng" dirty="0" err="1">
                <a:solidFill>
                  <a:schemeClr val="tx1"/>
                </a:solidFill>
              </a:rPr>
              <a:t>Plant</a:t>
            </a:r>
            <a:r>
              <a:rPr lang="es-UY" u="sng" dirty="0">
                <a:solidFill>
                  <a:schemeClr val="tx1"/>
                </a:solidFill>
              </a:rPr>
              <a:t> </a:t>
            </a:r>
            <a:r>
              <a:rPr lang="es-UY" u="sng" dirty="0" err="1">
                <a:solidFill>
                  <a:schemeClr val="tx1"/>
                </a:solidFill>
              </a:rPr>
              <a:t>Life</a:t>
            </a:r>
            <a:endParaRPr lang="es-ES" u="sng" dirty="0">
              <a:solidFill>
                <a:schemeClr val="tx1"/>
              </a:solidFill>
            </a:endParaRP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505200"/>
            <a:ext cx="3581400" cy="2397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990600"/>
            <a:ext cx="2925763"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023" y="990600"/>
            <a:ext cx="3073400"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55841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8860"/>
            <a:ext cx="8610600" cy="1143000"/>
          </a:xfrm>
        </p:spPr>
        <p:txBody>
          <a:bodyPr/>
          <a:lstStyle/>
          <a:p>
            <a:r>
              <a:rPr lang="en-US" sz="4000" b="1" u="sng" dirty="0">
                <a:solidFill>
                  <a:schemeClr val="tx1"/>
                </a:solidFill>
              </a:rPr>
              <a:t>Temperate Grassland Animal Life</a:t>
            </a:r>
          </a:p>
        </p:txBody>
      </p:sp>
      <p:sp>
        <p:nvSpPr>
          <p:cNvPr id="55299" name="Rectangle 3"/>
          <p:cNvSpPr>
            <a:spLocks noGrp="1" noChangeArrowheads="1"/>
          </p:cNvSpPr>
          <p:nvPr>
            <p:ph type="body" idx="1"/>
          </p:nvPr>
        </p:nvSpPr>
        <p:spPr>
          <a:xfrm>
            <a:off x="304800" y="1219200"/>
            <a:ext cx="8610600" cy="4419600"/>
          </a:xfrm>
        </p:spPr>
        <p:txBody>
          <a:bodyPr/>
          <a:lstStyle/>
          <a:p>
            <a:r>
              <a:rPr lang="en-US" sz="3900" b="1" dirty="0"/>
              <a:t>Many grazing and roaming animals since there is an abundance of grass (Bison, Wild Horses)</a:t>
            </a:r>
          </a:p>
          <a:p>
            <a:r>
              <a:rPr lang="en-US" sz="3900" b="1" dirty="0"/>
              <a:t>Seed-eating rodents, Rabbits, Prairie Dogs</a:t>
            </a:r>
          </a:p>
          <a:p>
            <a:r>
              <a:rPr lang="en-US" sz="3900" b="1" dirty="0"/>
              <a:t>Predators such as wolves</a:t>
            </a:r>
          </a:p>
        </p:txBody>
      </p:sp>
    </p:spTree>
    <p:extLst>
      <p:ext uri="{BB962C8B-B14F-4D97-AF65-F5344CB8AC3E}">
        <p14:creationId xmlns:p14="http://schemas.microsoft.com/office/powerpoint/2010/main" val="1857555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1000"/>
                                        <p:tgtEl>
                                          <p:spTgt spid="55299">
                                            <p:txEl>
                                              <p:pRg st="0" end="0"/>
                                            </p:txEl>
                                          </p:spTgt>
                                        </p:tgtEl>
                                      </p:cBhvr>
                                    </p:animEffect>
                                    <p:anim calcmode="lin" valueType="num">
                                      <p:cBhvr>
                                        <p:cTn id="8" dur="10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52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5299">
                                            <p:txEl>
                                              <p:pRg st="1" end="1"/>
                                            </p:txEl>
                                          </p:spTgt>
                                        </p:tgtEl>
                                        <p:attrNameLst>
                                          <p:attrName>style.visibility</p:attrName>
                                        </p:attrNameLst>
                                      </p:cBhvr>
                                      <p:to>
                                        <p:strVal val="visible"/>
                                      </p:to>
                                    </p:set>
                                    <p:animEffect transition="in" filter="fade">
                                      <p:cBhvr>
                                        <p:cTn id="14" dur="1000"/>
                                        <p:tgtEl>
                                          <p:spTgt spid="55299">
                                            <p:txEl>
                                              <p:pRg st="1" end="1"/>
                                            </p:txEl>
                                          </p:spTgt>
                                        </p:tgtEl>
                                      </p:cBhvr>
                                    </p:animEffect>
                                    <p:anim calcmode="lin" valueType="num">
                                      <p:cBhvr>
                                        <p:cTn id="15" dur="10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52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5299">
                                            <p:txEl>
                                              <p:pRg st="2" end="2"/>
                                            </p:txEl>
                                          </p:spTgt>
                                        </p:tgtEl>
                                        <p:attrNameLst>
                                          <p:attrName>style.visibility</p:attrName>
                                        </p:attrNameLst>
                                      </p:cBhvr>
                                      <p:to>
                                        <p:strVal val="visible"/>
                                      </p:to>
                                    </p:set>
                                    <p:animEffect transition="in" filter="fade">
                                      <p:cBhvr>
                                        <p:cTn id="21" dur="1000"/>
                                        <p:tgtEl>
                                          <p:spTgt spid="55299">
                                            <p:txEl>
                                              <p:pRg st="2" end="2"/>
                                            </p:txEl>
                                          </p:spTgt>
                                        </p:tgtEl>
                                      </p:cBhvr>
                                    </p:animEffect>
                                    <p:anim calcmode="lin" valueType="num">
                                      <p:cBhvr>
                                        <p:cTn id="22" dur="10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52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86837"/>
            <a:ext cx="8610600" cy="1143000"/>
          </a:xfrm>
        </p:spPr>
        <p:txBody>
          <a:bodyPr/>
          <a:lstStyle/>
          <a:p>
            <a:r>
              <a:rPr lang="en-US" sz="4000" b="1" u="sng" dirty="0">
                <a:solidFill>
                  <a:schemeClr val="tx1"/>
                </a:solidFill>
              </a:rPr>
              <a:t>Temperate Grassland Animal Life</a:t>
            </a:r>
          </a:p>
        </p:txBody>
      </p:sp>
      <p:grpSp>
        <p:nvGrpSpPr>
          <p:cNvPr id="6" name="Group 5"/>
          <p:cNvGrpSpPr/>
          <p:nvPr/>
        </p:nvGrpSpPr>
        <p:grpSpPr>
          <a:xfrm>
            <a:off x="258393" y="998636"/>
            <a:ext cx="2802759" cy="2121187"/>
            <a:chOff x="381000" y="1143001"/>
            <a:chExt cx="2802759" cy="2121187"/>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143001"/>
              <a:ext cx="2802759"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980505" y="2679413"/>
              <a:ext cx="1447800" cy="584775"/>
              <a:chOff x="980505" y="2679413"/>
              <a:chExt cx="1447800" cy="584775"/>
            </a:xfrm>
          </p:grpSpPr>
          <p:sp>
            <p:nvSpPr>
              <p:cNvPr id="4" name="Rounded Rectangle 3"/>
              <p:cNvSpPr/>
              <p:nvPr/>
            </p:nvSpPr>
            <p:spPr>
              <a:xfrm>
                <a:off x="1023037" y="2679413"/>
                <a:ext cx="1363279" cy="58477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80505" y="2679413"/>
                <a:ext cx="1447800" cy="584775"/>
              </a:xfrm>
              <a:prstGeom prst="rect">
                <a:avLst/>
              </a:prstGeom>
              <a:noFill/>
            </p:spPr>
            <p:txBody>
              <a:bodyPr wrap="square" rtlCol="0">
                <a:spAutoFit/>
              </a:bodyPr>
              <a:lstStyle/>
              <a:p>
                <a:pPr algn="ctr"/>
                <a:r>
                  <a:rPr lang="en-US" sz="3200" b="1" dirty="0"/>
                  <a:t>Bison</a:t>
                </a:r>
              </a:p>
            </p:txBody>
          </p:sp>
        </p:grpSp>
      </p:grpSp>
      <p:grpSp>
        <p:nvGrpSpPr>
          <p:cNvPr id="18" name="Group 17"/>
          <p:cNvGrpSpPr/>
          <p:nvPr/>
        </p:nvGrpSpPr>
        <p:grpSpPr>
          <a:xfrm>
            <a:off x="3352800" y="998636"/>
            <a:ext cx="2743200" cy="2125312"/>
            <a:chOff x="5975710" y="3505200"/>
            <a:chExt cx="2743200" cy="2125312"/>
          </a:xfrm>
        </p:grpSpPr>
        <p:pic>
          <p:nvPicPr>
            <p:cNvPr id="440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710" y="3505200"/>
              <a:ext cx="2743200" cy="18324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6479043" y="5045270"/>
              <a:ext cx="1676400" cy="585242"/>
              <a:chOff x="982548" y="2679413"/>
              <a:chExt cx="1676400" cy="585242"/>
            </a:xfrm>
          </p:grpSpPr>
          <p:sp>
            <p:nvSpPr>
              <p:cNvPr id="10" name="Rounded Rectangle 9"/>
              <p:cNvSpPr/>
              <p:nvPr/>
            </p:nvSpPr>
            <p:spPr>
              <a:xfrm>
                <a:off x="1023037" y="2679413"/>
                <a:ext cx="1595423" cy="58477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82548" y="2679880"/>
                <a:ext cx="1676400" cy="584775"/>
              </a:xfrm>
              <a:prstGeom prst="rect">
                <a:avLst/>
              </a:prstGeom>
              <a:noFill/>
            </p:spPr>
            <p:txBody>
              <a:bodyPr wrap="square" rtlCol="0">
                <a:spAutoFit/>
              </a:bodyPr>
              <a:lstStyle/>
              <a:p>
                <a:pPr algn="ctr"/>
                <a:r>
                  <a:rPr lang="en-US" sz="3200" b="1" dirty="0"/>
                  <a:t>Wolves</a:t>
                </a:r>
              </a:p>
            </p:txBody>
          </p:sp>
        </p:grpSp>
      </p:grpSp>
      <p:grpSp>
        <p:nvGrpSpPr>
          <p:cNvPr id="8" name="Group 7"/>
          <p:cNvGrpSpPr/>
          <p:nvPr/>
        </p:nvGrpSpPr>
        <p:grpSpPr>
          <a:xfrm>
            <a:off x="2080526" y="3352800"/>
            <a:ext cx="5191125" cy="2666526"/>
            <a:chOff x="3505200" y="3733800"/>
            <a:chExt cx="5191125" cy="2666526"/>
          </a:xfrm>
        </p:grpSpPr>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733800"/>
              <a:ext cx="5191125" cy="2381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4724400" y="5810652"/>
              <a:ext cx="2539412" cy="589674"/>
              <a:chOff x="980501" y="2679413"/>
              <a:chExt cx="2539412" cy="589674"/>
            </a:xfrm>
          </p:grpSpPr>
          <p:sp>
            <p:nvSpPr>
              <p:cNvPr id="13" name="Rounded Rectangle 12"/>
              <p:cNvSpPr/>
              <p:nvPr/>
            </p:nvSpPr>
            <p:spPr>
              <a:xfrm>
                <a:off x="1023037" y="2679413"/>
                <a:ext cx="2496876" cy="58477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80501" y="2684312"/>
                <a:ext cx="2539411" cy="584775"/>
              </a:xfrm>
              <a:prstGeom prst="rect">
                <a:avLst/>
              </a:prstGeom>
              <a:noFill/>
            </p:spPr>
            <p:txBody>
              <a:bodyPr wrap="square" rtlCol="0">
                <a:spAutoFit/>
              </a:bodyPr>
              <a:lstStyle/>
              <a:p>
                <a:pPr algn="ctr"/>
                <a:r>
                  <a:rPr lang="en-US" sz="3200" b="1" dirty="0"/>
                  <a:t>Wild Horses</a:t>
                </a:r>
              </a:p>
            </p:txBody>
          </p:sp>
        </p:grpSp>
      </p:grpSp>
      <p:grpSp>
        <p:nvGrpSpPr>
          <p:cNvPr id="7" name="Group 6"/>
          <p:cNvGrpSpPr/>
          <p:nvPr/>
        </p:nvGrpSpPr>
        <p:grpSpPr>
          <a:xfrm>
            <a:off x="6391617" y="998636"/>
            <a:ext cx="2440760" cy="2059144"/>
            <a:chOff x="3886201" y="1141230"/>
            <a:chExt cx="2440760" cy="2059144"/>
          </a:xfrm>
        </p:grpSpPr>
        <p:pic>
          <p:nvPicPr>
            <p:cNvPr id="4403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1" y="1141230"/>
              <a:ext cx="2440760" cy="18305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3910849" y="2615599"/>
              <a:ext cx="2391464" cy="584775"/>
              <a:chOff x="1010227" y="2656464"/>
              <a:chExt cx="1760191" cy="584775"/>
            </a:xfrm>
          </p:grpSpPr>
          <p:sp>
            <p:nvSpPr>
              <p:cNvPr id="22" name="Rounded Rectangle 21"/>
              <p:cNvSpPr/>
              <p:nvPr/>
            </p:nvSpPr>
            <p:spPr>
              <a:xfrm>
                <a:off x="1023037" y="2679413"/>
                <a:ext cx="1731334" cy="561826"/>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10227" y="2656464"/>
                <a:ext cx="1760191" cy="584775"/>
              </a:xfrm>
              <a:prstGeom prst="rect">
                <a:avLst/>
              </a:prstGeom>
              <a:noFill/>
            </p:spPr>
            <p:txBody>
              <a:bodyPr wrap="square" rtlCol="0">
                <a:spAutoFit/>
              </a:bodyPr>
              <a:lstStyle/>
              <a:p>
                <a:pPr algn="ctr"/>
                <a:r>
                  <a:rPr lang="en-US" sz="3200" b="1" dirty="0"/>
                  <a:t>Prairie Dog</a:t>
                </a:r>
              </a:p>
            </p:txBody>
          </p:sp>
        </p:grpSp>
      </p:grpSp>
    </p:spTree>
    <p:extLst>
      <p:ext uri="{BB962C8B-B14F-4D97-AF65-F5344CB8AC3E}">
        <p14:creationId xmlns:p14="http://schemas.microsoft.com/office/powerpoint/2010/main" val="240048958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Rectangle 22"/>
          <p:cNvSpPr>
            <a:spLocks noGrp="1" noChangeArrowheads="1"/>
          </p:cNvSpPr>
          <p:nvPr>
            <p:ph type="ctrTitle"/>
          </p:nvPr>
        </p:nvSpPr>
        <p:spPr>
          <a:xfrm>
            <a:off x="762000" y="152400"/>
            <a:ext cx="7772400" cy="1905000"/>
          </a:xfrm>
        </p:spPr>
        <p:txBody>
          <a:bodyPr/>
          <a:lstStyle/>
          <a:p>
            <a:r>
              <a:rPr lang="es-UY" sz="4800" b="1" u="sng" dirty="0" err="1">
                <a:solidFill>
                  <a:schemeClr val="tx1"/>
                </a:solidFill>
              </a:rPr>
              <a:t>Temperate</a:t>
            </a:r>
            <a:r>
              <a:rPr lang="es-UY" sz="4800" b="1" u="sng" dirty="0">
                <a:solidFill>
                  <a:schemeClr val="tx1"/>
                </a:solidFill>
              </a:rPr>
              <a:t> </a:t>
            </a:r>
            <a:r>
              <a:rPr lang="es-UY" sz="4800" b="1" u="sng" dirty="0" err="1">
                <a:solidFill>
                  <a:schemeClr val="tx1"/>
                </a:solidFill>
              </a:rPr>
              <a:t>Grassland</a:t>
            </a:r>
            <a:br>
              <a:rPr lang="es-UY" sz="4800" b="1" u="sng" dirty="0">
                <a:solidFill>
                  <a:schemeClr val="tx1"/>
                </a:solidFill>
              </a:rPr>
            </a:br>
            <a:r>
              <a:rPr lang="es-UY" sz="4800" b="1" u="sng" dirty="0" err="1">
                <a:solidFill>
                  <a:schemeClr val="tx1"/>
                </a:solidFill>
              </a:rPr>
              <a:t>Adaptations</a:t>
            </a:r>
            <a:endParaRPr lang="es-ES" sz="4800" b="1" u="sng" dirty="0">
              <a:solidFill>
                <a:schemeClr val="tx1"/>
              </a:solidFill>
            </a:endParaRPr>
          </a:p>
        </p:txBody>
      </p:sp>
      <p:sp>
        <p:nvSpPr>
          <p:cNvPr id="3" name="Rectangle 22"/>
          <p:cNvSpPr txBox="1">
            <a:spLocks noChangeArrowheads="1"/>
          </p:cNvSpPr>
          <p:nvPr/>
        </p:nvSpPr>
        <p:spPr bwMode="auto">
          <a:xfrm>
            <a:off x="609600" y="2286000"/>
            <a:ext cx="7924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b="1" dirty="0">
                <a:solidFill>
                  <a:schemeClr val="tx1"/>
                </a:solidFill>
              </a:rPr>
              <a:t>Read the Temperate Deciduous Forest Plant and Animal Adaptation sheet. Select 2-4 adaptations to record on your chart.</a:t>
            </a:r>
          </a:p>
        </p:txBody>
      </p:sp>
    </p:spTree>
    <p:extLst>
      <p:ext uri="{BB962C8B-B14F-4D97-AF65-F5344CB8AC3E}">
        <p14:creationId xmlns:p14="http://schemas.microsoft.com/office/powerpoint/2010/main" val="6254880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60" y="1447800"/>
            <a:ext cx="8915400" cy="2590800"/>
          </a:xfrm>
        </p:spPr>
        <p:txBody>
          <a:bodyPr/>
          <a:lstStyle/>
          <a:p>
            <a:r>
              <a:rPr lang="en-US" sz="9600" dirty="0">
                <a:solidFill>
                  <a:schemeClr val="tx1"/>
                </a:solidFill>
              </a:rPr>
              <a:t>Savannah</a:t>
            </a:r>
            <a:br>
              <a:rPr lang="en-US" sz="8000" dirty="0">
                <a:solidFill>
                  <a:schemeClr val="tx1"/>
                </a:solidFill>
              </a:rPr>
            </a:br>
            <a:r>
              <a:rPr lang="en-US" sz="7200" dirty="0">
                <a:solidFill>
                  <a:schemeClr val="tx1"/>
                </a:solidFill>
              </a:rPr>
              <a:t>(Tropical Grassland)</a:t>
            </a:r>
            <a:endParaRPr lang="en-US" sz="8000" dirty="0">
              <a:solidFill>
                <a:schemeClr val="tx1"/>
              </a:solidFill>
            </a:endParaRPr>
          </a:p>
        </p:txBody>
      </p:sp>
    </p:spTree>
    <p:extLst>
      <p:ext uri="{BB962C8B-B14F-4D97-AF65-F5344CB8AC3E}">
        <p14:creationId xmlns:p14="http://schemas.microsoft.com/office/powerpoint/2010/main" val="312719629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00200" y="2133600"/>
            <a:ext cx="6400800" cy="1752600"/>
          </a:xfrm>
        </p:spPr>
        <p:txBody>
          <a:bodyPr/>
          <a:lstStyle/>
          <a:p>
            <a:r>
              <a:rPr lang="en-US" sz="13800" b="1" dirty="0">
                <a:effectLst>
                  <a:outerShdw blurRad="38100" dist="38100" dir="2700000" algn="tl">
                    <a:schemeClr val="bg1">
                      <a:alpha val="43000"/>
                    </a:schemeClr>
                  </a:outerShdw>
                </a:effectLst>
              </a:rPr>
              <a:t>Tundra</a:t>
            </a:r>
          </a:p>
        </p:txBody>
      </p:sp>
    </p:spTree>
    <p:extLst>
      <p:ext uri="{BB962C8B-B14F-4D97-AF65-F5344CB8AC3E}">
        <p14:creationId xmlns:p14="http://schemas.microsoft.com/office/powerpoint/2010/main" val="245981313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32" y="104510"/>
            <a:ext cx="9067800" cy="1143000"/>
          </a:xfrm>
        </p:spPr>
        <p:txBody>
          <a:bodyPr/>
          <a:lstStyle/>
          <a:p>
            <a:r>
              <a:rPr lang="en-US" sz="6000" u="sng" dirty="0">
                <a:solidFill>
                  <a:schemeClr val="tx1"/>
                </a:solidFill>
              </a:rPr>
              <a:t>Savannah Characteristics</a:t>
            </a:r>
          </a:p>
        </p:txBody>
      </p:sp>
      <p:sp>
        <p:nvSpPr>
          <p:cNvPr id="3" name="Content Placeholder 2"/>
          <p:cNvSpPr>
            <a:spLocks noGrp="1"/>
          </p:cNvSpPr>
          <p:nvPr>
            <p:ph idx="1"/>
          </p:nvPr>
        </p:nvSpPr>
        <p:spPr>
          <a:xfrm>
            <a:off x="111637" y="1219200"/>
            <a:ext cx="8915400" cy="4648200"/>
          </a:xfrm>
        </p:spPr>
        <p:txBody>
          <a:bodyPr>
            <a:noAutofit/>
          </a:bodyPr>
          <a:lstStyle/>
          <a:p>
            <a:r>
              <a:rPr lang="en-US" sz="4000" b="1" dirty="0">
                <a:effectLst>
                  <a:outerShdw blurRad="38100" dist="38100" dir="2700000" algn="tl">
                    <a:schemeClr val="bg1">
                      <a:alpha val="43000"/>
                    </a:schemeClr>
                  </a:outerShdw>
                </a:effectLst>
              </a:rPr>
              <a:t>Temperate Grassland found in a tropical climate (Africa, Australia)</a:t>
            </a:r>
          </a:p>
          <a:p>
            <a:r>
              <a:rPr lang="en-US" sz="4000" b="1" dirty="0">
                <a:effectLst>
                  <a:outerShdw blurRad="38100" dist="38100" dir="2700000" algn="tl">
                    <a:schemeClr val="bg1">
                      <a:alpha val="43000"/>
                    </a:schemeClr>
                  </a:outerShdw>
                </a:effectLst>
              </a:rPr>
              <a:t>Savannah gets more rainfall than grasslands in the Northern Hemisphere</a:t>
            </a:r>
          </a:p>
          <a:p>
            <a:r>
              <a:rPr lang="en-US" sz="4000" b="1" dirty="0">
                <a:effectLst>
                  <a:outerShdw blurRad="38100" dist="38100" dir="2700000" algn="tl">
                    <a:schemeClr val="bg1">
                      <a:alpha val="43000"/>
                    </a:schemeClr>
                  </a:outerShdw>
                </a:effectLst>
              </a:rPr>
              <a:t>Most often spelled with the “h”</a:t>
            </a:r>
          </a:p>
        </p:txBody>
      </p:sp>
    </p:spTree>
    <p:extLst>
      <p:ext uri="{BB962C8B-B14F-4D97-AF65-F5344CB8AC3E}">
        <p14:creationId xmlns:p14="http://schemas.microsoft.com/office/powerpoint/2010/main" val="275049806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32" y="104510"/>
            <a:ext cx="9067800" cy="1143000"/>
          </a:xfrm>
        </p:spPr>
        <p:txBody>
          <a:bodyPr/>
          <a:lstStyle/>
          <a:p>
            <a:r>
              <a:rPr lang="en-US" sz="6000" u="sng" dirty="0">
                <a:solidFill>
                  <a:schemeClr val="tx1"/>
                </a:solidFill>
              </a:rPr>
              <a:t>Savannah Characteristics</a:t>
            </a:r>
          </a:p>
        </p:txBody>
      </p:sp>
      <p:sp>
        <p:nvSpPr>
          <p:cNvPr id="3" name="Content Placeholder 2"/>
          <p:cNvSpPr>
            <a:spLocks noGrp="1"/>
          </p:cNvSpPr>
          <p:nvPr>
            <p:ph idx="1"/>
          </p:nvPr>
        </p:nvSpPr>
        <p:spPr>
          <a:xfrm>
            <a:off x="152400" y="1371600"/>
            <a:ext cx="8915400" cy="3962400"/>
          </a:xfrm>
        </p:spPr>
        <p:txBody>
          <a:bodyPr>
            <a:normAutofit/>
          </a:bodyPr>
          <a:lstStyle/>
          <a:p>
            <a:r>
              <a:rPr lang="en-US" sz="4400" b="1" dirty="0">
                <a:effectLst>
                  <a:outerShdw blurRad="38100" dist="38100" dir="2700000" algn="tl">
                    <a:schemeClr val="bg1">
                      <a:alpha val="43000"/>
                    </a:schemeClr>
                  </a:outerShdw>
                </a:effectLst>
              </a:rPr>
              <a:t>Has a dry season and a wet season</a:t>
            </a:r>
          </a:p>
          <a:p>
            <a:r>
              <a:rPr lang="en-US" sz="4400" b="1" dirty="0">
                <a:effectLst>
                  <a:outerShdw blurRad="38100" dist="38100" dir="2700000" algn="tl">
                    <a:schemeClr val="bg1">
                      <a:alpha val="43000"/>
                    </a:schemeClr>
                  </a:outerShdw>
                </a:effectLst>
              </a:rPr>
              <a:t>Has scattered clumps of trees</a:t>
            </a:r>
          </a:p>
          <a:p>
            <a:r>
              <a:rPr lang="en-US" sz="4400" b="1" dirty="0">
                <a:effectLst>
                  <a:outerShdw blurRad="38100" dist="38100" dir="2700000" algn="tl">
                    <a:schemeClr val="bg1">
                      <a:alpha val="43000"/>
                    </a:schemeClr>
                  </a:outerShdw>
                </a:effectLst>
              </a:rPr>
              <a:t>Most abundant and diverse group of large herbivores</a:t>
            </a:r>
          </a:p>
        </p:txBody>
      </p:sp>
    </p:spTree>
    <p:extLst>
      <p:ext uri="{BB962C8B-B14F-4D97-AF65-F5344CB8AC3E}">
        <p14:creationId xmlns:p14="http://schemas.microsoft.com/office/powerpoint/2010/main" val="353238112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886090"/>
          </a:xfrm>
        </p:spPr>
        <p:txBody>
          <a:bodyPr/>
          <a:lstStyle/>
          <a:p>
            <a:r>
              <a:rPr lang="en-US" sz="4800" u="sng" dirty="0">
                <a:solidFill>
                  <a:schemeClr val="tx1"/>
                </a:solidFill>
              </a:rPr>
              <a:t>Savannah Plant Life</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19" y="990600"/>
            <a:ext cx="3943350" cy="2628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274" y="990600"/>
            <a:ext cx="3505200" cy="2628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494" y="3886200"/>
            <a:ext cx="3759200" cy="2819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86200"/>
            <a:ext cx="3698949" cy="2774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46523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32" y="104510"/>
            <a:ext cx="9067800" cy="1143000"/>
          </a:xfrm>
        </p:spPr>
        <p:txBody>
          <a:bodyPr/>
          <a:lstStyle/>
          <a:p>
            <a:r>
              <a:rPr lang="en-US" sz="6000" u="sng" dirty="0">
                <a:solidFill>
                  <a:schemeClr val="tx1"/>
                </a:solidFill>
              </a:rPr>
              <a:t>Savannah Animal Life</a:t>
            </a:r>
          </a:p>
        </p:txBody>
      </p:sp>
      <p:sp>
        <p:nvSpPr>
          <p:cNvPr id="3" name="Content Placeholder 2"/>
          <p:cNvSpPr>
            <a:spLocks noGrp="1"/>
          </p:cNvSpPr>
          <p:nvPr>
            <p:ph idx="1"/>
          </p:nvPr>
        </p:nvSpPr>
        <p:spPr>
          <a:xfrm>
            <a:off x="152400" y="1371600"/>
            <a:ext cx="8915400" cy="4343400"/>
          </a:xfrm>
        </p:spPr>
        <p:txBody>
          <a:bodyPr>
            <a:normAutofit fontScale="85000" lnSpcReduction="10000"/>
          </a:bodyPr>
          <a:lstStyle/>
          <a:p>
            <a:r>
              <a:rPr lang="en-US" sz="4400" b="1" dirty="0">
                <a:effectLst>
                  <a:outerShdw blurRad="38100" dist="38100" dir="2700000" algn="tl">
                    <a:schemeClr val="bg1">
                      <a:alpha val="43000"/>
                    </a:schemeClr>
                  </a:outerShdw>
                </a:effectLst>
              </a:rPr>
              <a:t>Plant-eaters include zebras, antelopes, wildebeest, giraffes, elephants, and rhinos</a:t>
            </a:r>
          </a:p>
          <a:p>
            <a:r>
              <a:rPr lang="en-US" sz="4400" b="1" dirty="0">
                <a:effectLst>
                  <a:outerShdw blurRad="38100" dist="38100" dir="2700000" algn="tl">
                    <a:schemeClr val="bg1">
                      <a:alpha val="43000"/>
                    </a:schemeClr>
                  </a:outerShdw>
                </a:effectLst>
              </a:rPr>
              <a:t>Predators include lions, leopards, cheetahs, and hyenas</a:t>
            </a:r>
          </a:p>
          <a:p>
            <a:r>
              <a:rPr lang="en-US" sz="4400" b="1" dirty="0">
                <a:effectLst>
                  <a:outerShdw blurRad="38100" dist="38100" dir="2700000" algn="tl">
                    <a:schemeClr val="bg1">
                      <a:alpha val="43000"/>
                    </a:schemeClr>
                  </a:outerShdw>
                </a:effectLst>
              </a:rPr>
              <a:t>In the Australian savanna, kangaroos are the primary plant-eaters.</a:t>
            </a:r>
          </a:p>
        </p:txBody>
      </p:sp>
    </p:spTree>
    <p:extLst>
      <p:ext uri="{BB962C8B-B14F-4D97-AF65-F5344CB8AC3E}">
        <p14:creationId xmlns:p14="http://schemas.microsoft.com/office/powerpoint/2010/main" val="214135146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619331" y="1295400"/>
            <a:ext cx="2020868" cy="2385685"/>
            <a:chOff x="228600" y="838200"/>
            <a:chExt cx="2020868" cy="2385685"/>
          </a:xfrm>
        </p:grpSpPr>
        <p:pic>
          <p:nvPicPr>
            <p:cNvPr id="460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2020868" cy="2124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506303" y="2700665"/>
              <a:ext cx="1477865" cy="52322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Zebra</a:t>
              </a:r>
            </a:p>
          </p:txBody>
        </p:sp>
      </p:grpSp>
      <p:sp>
        <p:nvSpPr>
          <p:cNvPr id="2" name="Title 1"/>
          <p:cNvSpPr>
            <a:spLocks noGrp="1"/>
          </p:cNvSpPr>
          <p:nvPr>
            <p:ph type="title"/>
          </p:nvPr>
        </p:nvSpPr>
        <p:spPr>
          <a:xfrm>
            <a:off x="76200" y="95697"/>
            <a:ext cx="9067800" cy="886090"/>
          </a:xfrm>
        </p:spPr>
        <p:txBody>
          <a:bodyPr/>
          <a:lstStyle/>
          <a:p>
            <a:r>
              <a:rPr lang="en-US" sz="4800" u="sng" dirty="0">
                <a:solidFill>
                  <a:schemeClr val="tx1"/>
                </a:solidFill>
              </a:rPr>
              <a:t>Savannah Animal Life</a:t>
            </a:r>
          </a:p>
        </p:txBody>
      </p:sp>
      <p:grpSp>
        <p:nvGrpSpPr>
          <p:cNvPr id="8" name="Group 7"/>
          <p:cNvGrpSpPr/>
          <p:nvPr/>
        </p:nvGrpSpPr>
        <p:grpSpPr>
          <a:xfrm>
            <a:off x="228600" y="1116195"/>
            <a:ext cx="3176437" cy="2394545"/>
            <a:chOff x="2514600" y="838200"/>
            <a:chExt cx="3176437" cy="2394545"/>
          </a:xfrm>
        </p:grpSpPr>
        <p:pic>
          <p:nvPicPr>
            <p:cNvPr id="460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838200"/>
              <a:ext cx="3176437" cy="2115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p:nvSpPr>
          <p:spPr>
            <a:xfrm>
              <a:off x="3054918" y="2709525"/>
              <a:ext cx="2050482" cy="52322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Elephant</a:t>
              </a:r>
            </a:p>
          </p:txBody>
        </p:sp>
      </p:grpSp>
      <p:grpSp>
        <p:nvGrpSpPr>
          <p:cNvPr id="13" name="Group 12"/>
          <p:cNvGrpSpPr/>
          <p:nvPr/>
        </p:nvGrpSpPr>
        <p:grpSpPr>
          <a:xfrm>
            <a:off x="5876260" y="1106985"/>
            <a:ext cx="3048185" cy="2500903"/>
            <a:chOff x="5867400" y="838200"/>
            <a:chExt cx="3048185" cy="2500903"/>
          </a:xfrm>
        </p:grpSpPr>
        <p:pic>
          <p:nvPicPr>
            <p:cNvPr id="4608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838200"/>
              <a:ext cx="3048185"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p:nvSpPr>
          <p:spPr>
            <a:xfrm>
              <a:off x="6791809" y="2815883"/>
              <a:ext cx="1199366" cy="52322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Lion</a:t>
              </a:r>
            </a:p>
          </p:txBody>
        </p:sp>
      </p:grpSp>
      <p:grpSp>
        <p:nvGrpSpPr>
          <p:cNvPr id="6" name="Group 5"/>
          <p:cNvGrpSpPr/>
          <p:nvPr/>
        </p:nvGrpSpPr>
        <p:grpSpPr>
          <a:xfrm>
            <a:off x="348387" y="4134913"/>
            <a:ext cx="3569556" cy="2516915"/>
            <a:chOff x="348387" y="4134913"/>
            <a:chExt cx="3569556" cy="2516915"/>
          </a:xfrm>
        </p:grpSpPr>
        <p:pic>
          <p:nvPicPr>
            <p:cNvPr id="4608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387" y="4134913"/>
              <a:ext cx="3569556" cy="22309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21"/>
            <p:cNvSpPr/>
            <p:nvPr/>
          </p:nvSpPr>
          <p:spPr>
            <a:xfrm>
              <a:off x="1245236" y="6128608"/>
              <a:ext cx="1809682" cy="52322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Giraffe</a:t>
              </a:r>
            </a:p>
          </p:txBody>
        </p:sp>
      </p:grpSp>
      <p:grpSp>
        <p:nvGrpSpPr>
          <p:cNvPr id="7" name="Group 6"/>
          <p:cNvGrpSpPr/>
          <p:nvPr/>
        </p:nvGrpSpPr>
        <p:grpSpPr>
          <a:xfrm>
            <a:off x="4829986" y="4158171"/>
            <a:ext cx="3993287" cy="2469325"/>
            <a:chOff x="4829986" y="4158171"/>
            <a:chExt cx="3993287" cy="2469325"/>
          </a:xfrm>
        </p:grpSpPr>
        <p:pic>
          <p:nvPicPr>
            <p:cNvPr id="4608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9986" y="4158171"/>
              <a:ext cx="3993287" cy="22462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5867400" y="6104276"/>
              <a:ext cx="1905000" cy="52322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Gazelle</a:t>
              </a:r>
            </a:p>
          </p:txBody>
        </p:sp>
      </p:grpSp>
    </p:spTree>
    <p:extLst>
      <p:ext uri="{BB962C8B-B14F-4D97-AF65-F5344CB8AC3E}">
        <p14:creationId xmlns:p14="http://schemas.microsoft.com/office/powerpoint/2010/main" val="75037351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52400"/>
            <a:ext cx="8915400" cy="1905000"/>
          </a:xfrm>
        </p:spPr>
        <p:txBody>
          <a:bodyPr/>
          <a:lstStyle/>
          <a:p>
            <a:r>
              <a:rPr lang="en-US" sz="7200" dirty="0">
                <a:solidFill>
                  <a:schemeClr val="tx1"/>
                </a:solidFill>
              </a:rPr>
              <a:t>Savannah</a:t>
            </a:r>
            <a:br>
              <a:rPr lang="en-US" sz="6000" dirty="0">
                <a:solidFill>
                  <a:schemeClr val="tx1"/>
                </a:solidFill>
              </a:rPr>
            </a:br>
            <a:r>
              <a:rPr lang="en-US" sz="4800" dirty="0">
                <a:solidFill>
                  <a:schemeClr val="tx1"/>
                </a:solidFill>
              </a:rPr>
              <a:t>Plant and Animal Adaptations</a:t>
            </a:r>
            <a:endParaRPr lang="en-US" sz="6000" dirty="0">
              <a:solidFill>
                <a:schemeClr val="tx1"/>
              </a:solidFill>
            </a:endParaRPr>
          </a:p>
        </p:txBody>
      </p:sp>
      <p:sp>
        <p:nvSpPr>
          <p:cNvPr id="3" name="Title 1"/>
          <p:cNvSpPr txBox="1">
            <a:spLocks/>
          </p:cNvSpPr>
          <p:nvPr/>
        </p:nvSpPr>
        <p:spPr>
          <a:xfrm>
            <a:off x="762000" y="2362200"/>
            <a:ext cx="7696200" cy="990600"/>
          </a:xfrm>
          <a:prstGeom prst="rect">
            <a:avLst/>
          </a:prstGeom>
        </p:spPr>
        <p:txBody>
          <a:bodyPr vert="horz" lIns="91440" tIns="45720" rIns="91440" bIns="45720" rtlCol="0" anchor="b">
            <a:noAutofit/>
          </a:bodyPr>
          <a:lstStyle>
            <a:lvl1pPr algn="ctr" defTabSz="914400" rtl="0" eaLnBrk="1" latinLnBrk="0" hangingPunct="1">
              <a:spcBef>
                <a:spcPct val="0"/>
              </a:spcBef>
              <a:buNone/>
              <a:defRPr sz="5400" b="1" kern="1200">
                <a:ln w="19050">
                  <a:solidFill>
                    <a:schemeClr val="accent6">
                      <a:lumMod val="50000"/>
                    </a:schemeClr>
                  </a:solidFill>
                </a:ln>
                <a:solidFill>
                  <a:schemeClr val="accent6">
                    <a:lumMod val="20000"/>
                    <a:lumOff val="80000"/>
                  </a:schemeClr>
                </a:solidFill>
                <a:effectLst/>
                <a:latin typeface="Microsoft New Tai Lue" panose="020B0502040204020203" pitchFamily="34" charset="0"/>
                <a:ea typeface="+mj-ea"/>
                <a:cs typeface="Microsoft New Tai Lue" panose="020B0502040204020203" pitchFamily="34" charset="0"/>
              </a:defRPr>
            </a:lvl1pPr>
          </a:lstStyle>
          <a:p>
            <a:endParaRPr lang="en-US" sz="1800" dirty="0">
              <a:solidFill>
                <a:schemeClr val="tx1"/>
              </a:solidFill>
            </a:endParaRPr>
          </a:p>
        </p:txBody>
      </p:sp>
      <p:sp>
        <p:nvSpPr>
          <p:cNvPr id="4" name="Rectangle 3"/>
          <p:cNvSpPr/>
          <p:nvPr/>
        </p:nvSpPr>
        <p:spPr>
          <a:xfrm>
            <a:off x="685800" y="2274838"/>
            <a:ext cx="7848600" cy="3108543"/>
          </a:xfrm>
          <a:prstGeom prst="rect">
            <a:avLst/>
          </a:prstGeom>
        </p:spPr>
        <p:txBody>
          <a:bodyPr wrap="square">
            <a:spAutoFit/>
          </a:bodyPr>
          <a:lstStyle/>
          <a:p>
            <a:pPr algn="ctr"/>
            <a:r>
              <a:rPr lang="en-US" sz="2800" dirty="0">
                <a:latin typeface="Arial" pitchFamily="34" charset="0"/>
                <a:cs typeface="Arial" pitchFamily="34" charset="0"/>
              </a:rPr>
              <a:t>Many of Africa’s savanna herbivores have long, powerful legs to help them travel long distances and run away from predators. In the Australian savanna, kangaroos hop as far as 30 feet in a single leap and can speed-hop at 35 mph. Since there is a dry season, many animals migrate to find water.</a:t>
            </a:r>
          </a:p>
        </p:txBody>
      </p:sp>
    </p:spTree>
    <p:extLst>
      <p:ext uri="{BB962C8B-B14F-4D97-AF65-F5344CB8AC3E}">
        <p14:creationId xmlns:p14="http://schemas.microsoft.com/office/powerpoint/2010/main" val="1756299181"/>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170"/>
          <p:cNvSpPr>
            <a:spLocks noGrp="1" noChangeArrowheads="1"/>
          </p:cNvSpPr>
          <p:nvPr>
            <p:ph type="ctrTitle"/>
          </p:nvPr>
        </p:nvSpPr>
        <p:spPr>
          <a:xfrm>
            <a:off x="1479699" y="4954769"/>
            <a:ext cx="5886450" cy="1676400"/>
          </a:xfrm>
        </p:spPr>
        <p:txBody>
          <a:bodyPr/>
          <a:lstStyle/>
          <a:p>
            <a:pPr eaLnBrk="1" hangingPunct="1">
              <a:defRPr/>
            </a:pPr>
            <a:r>
              <a:rPr lang="es-UY" sz="6600" b="1" dirty="0" err="1">
                <a:solidFill>
                  <a:schemeClr val="accent6">
                    <a:lumMod val="50000"/>
                  </a:schemeClr>
                </a:solidFill>
              </a:rPr>
              <a:t>Alpine</a:t>
            </a:r>
            <a:r>
              <a:rPr lang="es-UY" sz="6600" b="1" dirty="0">
                <a:solidFill>
                  <a:schemeClr val="accent6">
                    <a:lumMod val="50000"/>
                  </a:schemeClr>
                </a:solidFill>
              </a:rPr>
              <a:t> (Mountain)</a:t>
            </a:r>
            <a:endParaRPr lang="es-ES" sz="6600" b="1" dirty="0">
              <a:solidFill>
                <a:schemeClr val="accent6">
                  <a:lumMod val="50000"/>
                </a:schemeClr>
              </a:solidFill>
            </a:endParaRPr>
          </a:p>
        </p:txBody>
      </p:sp>
    </p:spTree>
    <p:extLst>
      <p:ext uri="{BB962C8B-B14F-4D97-AF65-F5344CB8AC3E}">
        <p14:creationId xmlns:p14="http://schemas.microsoft.com/office/powerpoint/2010/main" val="257667977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126" y="76200"/>
            <a:ext cx="9144000" cy="1143000"/>
          </a:xfrm>
        </p:spPr>
        <p:txBody>
          <a:bodyPr/>
          <a:lstStyle/>
          <a:p>
            <a:pPr eaLnBrk="1" hangingPunct="1"/>
            <a:r>
              <a:rPr lang="en-US" sz="4300" b="1" u="sng" dirty="0">
                <a:solidFill>
                  <a:schemeClr val="tx1"/>
                </a:solidFill>
              </a:rPr>
              <a:t>Alpine (Mountain) Characteristics</a:t>
            </a:r>
          </a:p>
        </p:txBody>
      </p:sp>
      <p:sp>
        <p:nvSpPr>
          <p:cNvPr id="3075" name="Rectangle 3"/>
          <p:cNvSpPr>
            <a:spLocks noGrp="1" noChangeArrowheads="1"/>
          </p:cNvSpPr>
          <p:nvPr>
            <p:ph type="body" idx="1"/>
          </p:nvPr>
        </p:nvSpPr>
        <p:spPr>
          <a:xfrm>
            <a:off x="381000" y="1371600"/>
            <a:ext cx="8382000" cy="4094162"/>
          </a:xfrm>
        </p:spPr>
        <p:txBody>
          <a:bodyPr/>
          <a:lstStyle/>
          <a:p>
            <a:pPr eaLnBrk="1" hangingPunct="1"/>
            <a:r>
              <a:rPr lang="en-US" b="1" dirty="0"/>
              <a:t>Found in mountainous regions including the Andes, Alps, and Rocky Mountains</a:t>
            </a:r>
          </a:p>
          <a:p>
            <a:pPr eaLnBrk="1" hangingPunct="1"/>
            <a:r>
              <a:rPr lang="en-US" b="1" dirty="0"/>
              <a:t>Usually lies between an altitude (height) of about 10,000 feet and the place where the snow line of a mountain begins.</a:t>
            </a:r>
          </a:p>
          <a:p>
            <a:pPr eaLnBrk="1" hangingPunct="1"/>
            <a:r>
              <a:rPr lang="en-US" b="1" dirty="0"/>
              <a:t>Generally, as altitude (height) increases, the temperature gets colder</a:t>
            </a:r>
          </a:p>
        </p:txBody>
      </p:sp>
    </p:spTree>
    <p:extLst>
      <p:ext uri="{BB962C8B-B14F-4D97-AF65-F5344CB8AC3E}">
        <p14:creationId xmlns:p14="http://schemas.microsoft.com/office/powerpoint/2010/main" val="250814905"/>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1000"/>
                                        <p:tgtEl>
                                          <p:spTgt spid="3075">
                                            <p:txEl>
                                              <p:pRg st="0" end="0"/>
                                            </p:txEl>
                                          </p:spTgt>
                                        </p:tgtEl>
                                      </p:cBhvr>
                                    </p:animEffect>
                                    <p:anim calcmode="lin" valueType="num">
                                      <p:cBhvr>
                                        <p:cTn id="8"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fade">
                                      <p:cBhvr>
                                        <p:cTn id="14" dur="1000"/>
                                        <p:tgtEl>
                                          <p:spTgt spid="3075">
                                            <p:txEl>
                                              <p:pRg st="1" end="1"/>
                                            </p:txEl>
                                          </p:spTgt>
                                        </p:tgtEl>
                                      </p:cBhvr>
                                    </p:animEffect>
                                    <p:anim calcmode="lin" valueType="num">
                                      <p:cBhvr>
                                        <p:cTn id="15"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75">
                                            <p:txEl>
                                              <p:pRg st="2" end="2"/>
                                            </p:txEl>
                                          </p:spTgt>
                                        </p:tgtEl>
                                        <p:attrNameLst>
                                          <p:attrName>style.visibility</p:attrName>
                                        </p:attrNameLst>
                                      </p:cBhvr>
                                      <p:to>
                                        <p:strVal val="visible"/>
                                      </p:to>
                                    </p:set>
                                    <p:animEffect transition="in" filter="fade">
                                      <p:cBhvr>
                                        <p:cTn id="21" dur="1000"/>
                                        <p:tgtEl>
                                          <p:spTgt spid="3075">
                                            <p:txEl>
                                              <p:pRg st="2" end="2"/>
                                            </p:txEl>
                                          </p:spTgt>
                                        </p:tgtEl>
                                      </p:cBhvr>
                                    </p:animEffect>
                                    <p:anim calcmode="lin" valueType="num">
                                      <p:cBhvr>
                                        <p:cTn id="22" dur="1000" fill="hold"/>
                                        <p:tgtEl>
                                          <p:spTgt spid="307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07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126" y="76200"/>
            <a:ext cx="9144000" cy="1143000"/>
          </a:xfrm>
        </p:spPr>
        <p:txBody>
          <a:bodyPr/>
          <a:lstStyle/>
          <a:p>
            <a:pPr eaLnBrk="1" hangingPunct="1"/>
            <a:r>
              <a:rPr lang="en-US" sz="4300" b="1" u="sng" dirty="0">
                <a:solidFill>
                  <a:schemeClr val="tx1"/>
                </a:solidFill>
              </a:rPr>
              <a:t>Alpine (Mountain) Characteristics</a:t>
            </a:r>
          </a:p>
        </p:txBody>
      </p:sp>
      <p:sp>
        <p:nvSpPr>
          <p:cNvPr id="3075" name="Rectangle 3"/>
          <p:cNvSpPr>
            <a:spLocks noGrp="1" noChangeArrowheads="1"/>
          </p:cNvSpPr>
          <p:nvPr>
            <p:ph type="body" idx="1"/>
          </p:nvPr>
        </p:nvSpPr>
        <p:spPr>
          <a:xfrm>
            <a:off x="381000" y="1371600"/>
            <a:ext cx="8382000" cy="4094162"/>
          </a:xfrm>
        </p:spPr>
        <p:txBody>
          <a:bodyPr/>
          <a:lstStyle/>
          <a:p>
            <a:pPr eaLnBrk="1" hangingPunct="1"/>
            <a:r>
              <a:rPr lang="en-US" b="1" dirty="0"/>
              <a:t>Summer temperatures range from 40°-60°F and below freezing in winter. </a:t>
            </a:r>
          </a:p>
          <a:p>
            <a:pPr eaLnBrk="1" hangingPunct="1"/>
            <a:r>
              <a:rPr lang="en-US" b="1" dirty="0"/>
              <a:t>Temperatures can change from warm to freezing in one day</a:t>
            </a:r>
          </a:p>
          <a:p>
            <a:pPr eaLnBrk="1" hangingPunct="1"/>
            <a:r>
              <a:rPr lang="en-US" b="1" dirty="0"/>
              <a:t>Plants and animals have to be able to adapt to wind, cold, and very strong sunlight (ultraviolet rays)</a:t>
            </a:r>
          </a:p>
        </p:txBody>
      </p:sp>
    </p:spTree>
    <p:extLst>
      <p:ext uri="{BB962C8B-B14F-4D97-AF65-F5344CB8AC3E}">
        <p14:creationId xmlns:p14="http://schemas.microsoft.com/office/powerpoint/2010/main" val="3202998390"/>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1000"/>
                                        <p:tgtEl>
                                          <p:spTgt spid="3075">
                                            <p:txEl>
                                              <p:pRg st="0" end="0"/>
                                            </p:txEl>
                                          </p:spTgt>
                                        </p:tgtEl>
                                      </p:cBhvr>
                                    </p:animEffect>
                                    <p:anim calcmode="lin" valueType="num">
                                      <p:cBhvr>
                                        <p:cTn id="8"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fade">
                                      <p:cBhvr>
                                        <p:cTn id="14" dur="1000"/>
                                        <p:tgtEl>
                                          <p:spTgt spid="3075">
                                            <p:txEl>
                                              <p:pRg st="1" end="1"/>
                                            </p:txEl>
                                          </p:spTgt>
                                        </p:tgtEl>
                                      </p:cBhvr>
                                    </p:animEffect>
                                    <p:anim calcmode="lin" valueType="num">
                                      <p:cBhvr>
                                        <p:cTn id="15"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75">
                                            <p:txEl>
                                              <p:pRg st="2" end="2"/>
                                            </p:txEl>
                                          </p:spTgt>
                                        </p:tgtEl>
                                        <p:attrNameLst>
                                          <p:attrName>style.visibility</p:attrName>
                                        </p:attrNameLst>
                                      </p:cBhvr>
                                      <p:to>
                                        <p:strVal val="visible"/>
                                      </p:to>
                                    </p:set>
                                    <p:animEffect transition="in" filter="fade">
                                      <p:cBhvr>
                                        <p:cTn id="21" dur="1000"/>
                                        <p:tgtEl>
                                          <p:spTgt spid="3075">
                                            <p:txEl>
                                              <p:pRg st="2" end="2"/>
                                            </p:txEl>
                                          </p:spTgt>
                                        </p:tgtEl>
                                      </p:cBhvr>
                                    </p:animEffect>
                                    <p:anim calcmode="lin" valueType="num">
                                      <p:cBhvr>
                                        <p:cTn id="22" dur="1000" fill="hold"/>
                                        <p:tgtEl>
                                          <p:spTgt spid="307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07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304800"/>
            <a:ext cx="9144000" cy="1143000"/>
          </a:xfrm>
        </p:spPr>
        <p:txBody>
          <a:bodyPr/>
          <a:lstStyle/>
          <a:p>
            <a:pPr eaLnBrk="1" hangingPunct="1"/>
            <a:r>
              <a:rPr lang="en-US" sz="4300" b="1" u="sng" dirty="0">
                <a:solidFill>
                  <a:schemeClr val="tx1"/>
                </a:solidFill>
              </a:rPr>
              <a:t>Alpine (Mountain) Plant Life </a:t>
            </a:r>
            <a:br>
              <a:rPr lang="en-US" sz="4300" b="1" u="sng" dirty="0">
                <a:solidFill>
                  <a:schemeClr val="tx1"/>
                </a:solidFill>
              </a:rPr>
            </a:br>
            <a:r>
              <a:rPr lang="en-US" sz="4300" b="1" u="sng" dirty="0">
                <a:solidFill>
                  <a:schemeClr val="tx1"/>
                </a:solidFill>
              </a:rPr>
              <a:t>and Adaptations</a:t>
            </a:r>
          </a:p>
        </p:txBody>
      </p:sp>
      <p:sp>
        <p:nvSpPr>
          <p:cNvPr id="3075" name="Rectangle 3"/>
          <p:cNvSpPr>
            <a:spLocks noGrp="1" noChangeArrowheads="1"/>
          </p:cNvSpPr>
          <p:nvPr>
            <p:ph type="body" idx="1"/>
          </p:nvPr>
        </p:nvSpPr>
        <p:spPr>
          <a:xfrm>
            <a:off x="381000" y="1752600"/>
            <a:ext cx="8382000" cy="3713162"/>
          </a:xfrm>
        </p:spPr>
        <p:txBody>
          <a:bodyPr/>
          <a:lstStyle/>
          <a:p>
            <a:pPr eaLnBrk="1" hangingPunct="1"/>
            <a:r>
              <a:rPr lang="en-US" b="1" dirty="0"/>
              <a:t>Most plants are small, ground cover plants which grow and reproduce slowly </a:t>
            </a:r>
          </a:p>
          <a:p>
            <a:pPr eaLnBrk="1" hangingPunct="1"/>
            <a:r>
              <a:rPr lang="en-US" b="1" dirty="0"/>
              <a:t>Plants have adapted to grow in sandy and rocky soil</a:t>
            </a:r>
          </a:p>
          <a:p>
            <a:pPr eaLnBrk="1" hangingPunct="1"/>
            <a:r>
              <a:rPr lang="en-US" b="1" dirty="0"/>
              <a:t>At the high altitudes, there is little carbon dioxide. How does this affect the plants?</a:t>
            </a:r>
          </a:p>
        </p:txBody>
      </p:sp>
    </p:spTree>
    <p:extLst>
      <p:ext uri="{BB962C8B-B14F-4D97-AF65-F5344CB8AC3E}">
        <p14:creationId xmlns:p14="http://schemas.microsoft.com/office/powerpoint/2010/main" val="5821538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1000"/>
                                        <p:tgtEl>
                                          <p:spTgt spid="3075">
                                            <p:txEl>
                                              <p:pRg st="0" end="0"/>
                                            </p:txEl>
                                          </p:spTgt>
                                        </p:tgtEl>
                                      </p:cBhvr>
                                    </p:animEffect>
                                    <p:anim calcmode="lin" valueType="num">
                                      <p:cBhvr>
                                        <p:cTn id="8"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fade">
                                      <p:cBhvr>
                                        <p:cTn id="14" dur="1000"/>
                                        <p:tgtEl>
                                          <p:spTgt spid="3075">
                                            <p:txEl>
                                              <p:pRg st="1" end="1"/>
                                            </p:txEl>
                                          </p:spTgt>
                                        </p:tgtEl>
                                      </p:cBhvr>
                                    </p:animEffect>
                                    <p:anim calcmode="lin" valueType="num">
                                      <p:cBhvr>
                                        <p:cTn id="15"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75">
                                            <p:txEl>
                                              <p:pRg st="2" end="2"/>
                                            </p:txEl>
                                          </p:spTgt>
                                        </p:tgtEl>
                                        <p:attrNameLst>
                                          <p:attrName>style.visibility</p:attrName>
                                        </p:attrNameLst>
                                      </p:cBhvr>
                                      <p:to>
                                        <p:strVal val="visible"/>
                                      </p:to>
                                    </p:set>
                                    <p:animEffect transition="in" filter="fade">
                                      <p:cBhvr>
                                        <p:cTn id="21" dur="1000"/>
                                        <p:tgtEl>
                                          <p:spTgt spid="3075">
                                            <p:txEl>
                                              <p:pRg st="2" end="2"/>
                                            </p:txEl>
                                          </p:spTgt>
                                        </p:tgtEl>
                                      </p:cBhvr>
                                    </p:animEffect>
                                    <p:anim calcmode="lin" valueType="num">
                                      <p:cBhvr>
                                        <p:cTn id="22" dur="1000" fill="hold"/>
                                        <p:tgtEl>
                                          <p:spTgt spid="307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07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12772" y="-19250"/>
            <a:ext cx="7696200" cy="1219200"/>
          </a:xfrm>
        </p:spPr>
        <p:txBody>
          <a:bodyPr/>
          <a:lstStyle/>
          <a:p>
            <a:pPr eaLnBrk="1" hangingPunct="1">
              <a:defRPr/>
            </a:pPr>
            <a:r>
              <a:rPr lang="en-US" sz="5200" b="1" u="sng" dirty="0">
                <a:solidFill>
                  <a:schemeClr val="tx1">
                    <a:lumMod val="75000"/>
                    <a:lumOff val="25000"/>
                  </a:schemeClr>
                </a:solidFill>
                <a:effectLst>
                  <a:outerShdw blurRad="38100" dist="38100" dir="2700000" algn="tl">
                    <a:srgbClr val="000000">
                      <a:alpha val="43137"/>
                    </a:srgbClr>
                  </a:outerShdw>
                </a:effectLst>
              </a:rPr>
              <a:t>Tundra Characteristics</a:t>
            </a:r>
            <a:endParaRPr lang="tr-TR" sz="5200" b="1" u="sng" dirty="0">
              <a:solidFill>
                <a:schemeClr val="tx1">
                  <a:lumMod val="75000"/>
                  <a:lumOff val="25000"/>
                </a:schemeClr>
              </a:solidFill>
              <a:effectLst>
                <a:outerShdw blurRad="38100" dist="38100" dir="2700000" algn="tl">
                  <a:srgbClr val="000000">
                    <a:alpha val="43137"/>
                  </a:srgbClr>
                </a:outerShdw>
              </a:effectLst>
            </a:endParaRPr>
          </a:p>
        </p:txBody>
      </p:sp>
      <p:sp>
        <p:nvSpPr>
          <p:cNvPr id="4" name="Rectangle 3"/>
          <p:cNvSpPr txBox="1">
            <a:spLocks noChangeArrowheads="1"/>
          </p:cNvSpPr>
          <p:nvPr/>
        </p:nvSpPr>
        <p:spPr bwMode="auto">
          <a:xfrm>
            <a:off x="1752600" y="1199150"/>
            <a:ext cx="728391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700" b="0" i="0" u="none" strike="noStrike" kern="1200" cap="none" spc="0" normalizeH="0" baseline="0" noProof="0" dirty="0">
                <a:ln>
                  <a:noFill/>
                </a:ln>
                <a:solidFill>
                  <a:srgbClr val="F8FAFF">
                    <a:lumMod val="10000"/>
                  </a:srgbClr>
                </a:solidFill>
                <a:effectLst>
                  <a:outerShdw blurRad="38100" dist="38100" dir="2700000" algn="tl">
                    <a:srgbClr val="000000">
                      <a:alpha val="43137"/>
                    </a:srgbClr>
                  </a:outerShdw>
                </a:effectLst>
                <a:uLnTx/>
                <a:uFillTx/>
                <a:latin typeface="Arial"/>
              </a:rPr>
              <a:t>Long, cold winters and short cool summers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700" b="0" i="0" u="none" strike="noStrike" kern="1200" cap="none" spc="0" normalizeH="0" baseline="0" noProof="0" dirty="0">
                <a:ln>
                  <a:noFill/>
                </a:ln>
                <a:solidFill>
                  <a:srgbClr val="F8FAFF">
                    <a:lumMod val="10000"/>
                  </a:srgbClr>
                </a:solidFill>
                <a:effectLst>
                  <a:outerShdw blurRad="38100" dist="38100" dir="2700000" algn="tl">
                    <a:srgbClr val="000000">
                      <a:alpha val="43137"/>
                    </a:srgbClr>
                  </a:outerShdw>
                </a:effectLst>
                <a:uLnTx/>
                <a:uFillTx/>
                <a:latin typeface="Arial"/>
              </a:rPr>
              <a:t>Little rainfall (less than 25</a:t>
            </a:r>
            <a:r>
              <a:rPr kumimoji="0" lang="en-US" altLang="en-US" sz="3700" b="0" i="0" u="none" strike="noStrike" kern="1200" cap="none" spc="0" normalizeH="0" noProof="0" dirty="0">
                <a:ln>
                  <a:noFill/>
                </a:ln>
                <a:solidFill>
                  <a:srgbClr val="F8FAFF">
                    <a:lumMod val="10000"/>
                  </a:srgbClr>
                </a:solidFill>
                <a:effectLst>
                  <a:outerShdw blurRad="38100" dist="38100" dir="2700000" algn="tl">
                    <a:srgbClr val="000000">
                      <a:alpha val="43137"/>
                    </a:srgbClr>
                  </a:outerShdw>
                </a:effectLst>
                <a:uLnTx/>
                <a:uFillTx/>
                <a:latin typeface="Arial"/>
              </a:rPr>
              <a:t> cm each year)</a:t>
            </a:r>
            <a:endParaRPr kumimoji="0" lang="en-US" altLang="en-US" sz="3700" b="0" i="0" u="none" strike="noStrike" kern="1200" cap="none" spc="0" normalizeH="0" baseline="0" noProof="0" dirty="0">
              <a:ln>
                <a:noFill/>
              </a:ln>
              <a:solidFill>
                <a:srgbClr val="F8FAFF">
                  <a:lumMod val="10000"/>
                </a:srgbClr>
              </a:solidFill>
              <a:effectLst>
                <a:outerShdw blurRad="38100" dist="38100" dir="2700000" algn="tl">
                  <a:srgbClr val="000000">
                    <a:alpha val="43137"/>
                  </a:srgbClr>
                </a:outerShdw>
              </a:effectLst>
              <a:uLnTx/>
              <a:uFillTx/>
              <a:latin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700" b="0" i="0" u="none" strike="noStrike" kern="1200" cap="none" spc="0" normalizeH="0" baseline="0" noProof="0" dirty="0">
                <a:ln>
                  <a:noFill/>
                </a:ln>
                <a:solidFill>
                  <a:srgbClr val="F8FAFF">
                    <a:lumMod val="10000"/>
                  </a:srgbClr>
                </a:solidFill>
                <a:effectLst>
                  <a:outerShdw blurRad="38100" dist="38100" dir="2700000" algn="tl">
                    <a:srgbClr val="000000">
                      <a:alpha val="43137"/>
                    </a:srgbClr>
                  </a:outerShdw>
                </a:effectLst>
                <a:uLnTx/>
                <a:uFillTx/>
                <a:latin typeface="Arial"/>
              </a:rPr>
              <a:t>Ground is often wet and soggy because water cannot drain thru the frozen ground (permafrost)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700" b="0" i="0" u="none" strike="noStrike" kern="1200" cap="none" spc="0" normalizeH="0" baseline="0" noProof="0" dirty="0">
                <a:ln>
                  <a:noFill/>
                </a:ln>
                <a:solidFill>
                  <a:srgbClr val="F8FAFF">
                    <a:lumMod val="10000"/>
                  </a:srgbClr>
                </a:solidFill>
                <a:effectLst>
                  <a:outerShdw blurRad="38100" dist="38100" dir="2700000" algn="tl">
                    <a:srgbClr val="000000">
                      <a:alpha val="43137"/>
                    </a:srgbClr>
                  </a:outerShdw>
                </a:effectLst>
                <a:uLnTx/>
                <a:uFillTx/>
                <a:latin typeface="Arial"/>
              </a:rPr>
              <a:t>Located in</a:t>
            </a:r>
            <a:r>
              <a:rPr kumimoji="0" lang="en-US" altLang="en-US" sz="3700" b="0" i="0" u="none" strike="noStrike" kern="1200" cap="none" spc="0" normalizeH="0" noProof="0" dirty="0">
                <a:ln>
                  <a:noFill/>
                </a:ln>
                <a:solidFill>
                  <a:srgbClr val="F8FAFF">
                    <a:lumMod val="10000"/>
                  </a:srgbClr>
                </a:solidFill>
                <a:effectLst>
                  <a:outerShdw blurRad="38100" dist="38100" dir="2700000" algn="tl">
                    <a:srgbClr val="000000">
                      <a:alpha val="43137"/>
                    </a:srgbClr>
                  </a:outerShdw>
                </a:effectLst>
                <a:uLnTx/>
                <a:uFillTx/>
                <a:latin typeface="Arial"/>
              </a:rPr>
              <a:t> northern </a:t>
            </a:r>
            <a:r>
              <a:rPr lang="en-US" altLang="en-US" sz="3700" dirty="0">
                <a:solidFill>
                  <a:srgbClr val="F8FAFF">
                    <a:lumMod val="10000"/>
                  </a:srgbClr>
                </a:solidFill>
                <a:effectLst>
                  <a:outerShdw blurRad="38100" dist="38100" dir="2700000" algn="tl">
                    <a:srgbClr val="000000">
                      <a:alpha val="43137"/>
                    </a:srgbClr>
                  </a:outerShdw>
                </a:effectLst>
                <a:latin typeface="Arial"/>
              </a:rPr>
              <a:t>most regions of Earth </a:t>
            </a:r>
            <a:endParaRPr kumimoji="0" lang="en-US" altLang="en-US" sz="3700" b="0" i="0" u="none" strike="noStrike" kern="1200" cap="none" spc="0" normalizeH="0" baseline="0" noProof="0" dirty="0">
              <a:ln>
                <a:noFill/>
              </a:ln>
              <a:solidFill>
                <a:schemeClr val="bg1">
                  <a:lumMod val="10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2957644872"/>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304800"/>
            <a:ext cx="9144000" cy="1143000"/>
          </a:xfrm>
        </p:spPr>
        <p:txBody>
          <a:bodyPr/>
          <a:lstStyle/>
          <a:p>
            <a:pPr eaLnBrk="1" hangingPunct="1"/>
            <a:r>
              <a:rPr lang="en-US" sz="4300" b="1" u="sng" dirty="0">
                <a:solidFill>
                  <a:schemeClr val="tx1"/>
                </a:solidFill>
              </a:rPr>
              <a:t>Alpine (Mountain) Plant Life </a:t>
            </a:r>
            <a:br>
              <a:rPr lang="en-US" sz="4300" b="1" u="sng" dirty="0">
                <a:solidFill>
                  <a:schemeClr val="tx1"/>
                </a:solidFill>
              </a:rPr>
            </a:br>
            <a:r>
              <a:rPr lang="en-US" sz="4300" b="1" u="sng" dirty="0">
                <a:solidFill>
                  <a:schemeClr val="tx1"/>
                </a:solidFill>
              </a:rPr>
              <a:t>and Adaptations</a:t>
            </a:r>
          </a:p>
        </p:txBody>
      </p:sp>
      <p:sp>
        <p:nvSpPr>
          <p:cNvPr id="3075" name="Rectangle 3"/>
          <p:cNvSpPr>
            <a:spLocks noGrp="1" noChangeArrowheads="1"/>
          </p:cNvSpPr>
          <p:nvPr>
            <p:ph type="body" idx="1"/>
          </p:nvPr>
        </p:nvSpPr>
        <p:spPr>
          <a:xfrm>
            <a:off x="381000" y="1752600"/>
            <a:ext cx="8382000" cy="4191000"/>
          </a:xfrm>
        </p:spPr>
        <p:txBody>
          <a:bodyPr/>
          <a:lstStyle/>
          <a:p>
            <a:pPr eaLnBrk="1" hangingPunct="1"/>
            <a:r>
              <a:rPr lang="en-US" sz="2800" b="1" dirty="0"/>
              <a:t>Plants need carbon dioxide to carry out photosynthesis. How is the lack of carbon dioxide evident in the plants that live in the alpine biome?</a:t>
            </a:r>
          </a:p>
          <a:p>
            <a:pPr eaLnBrk="1" hangingPunct="1"/>
            <a:r>
              <a:rPr lang="en-US" sz="2800" b="1" dirty="0"/>
              <a:t>Limited carbon dioxide means limited food production through photosynthesis. Food and energy are necessary for growth and many other functions. Therefore, plants in the alpine biome remain small.</a:t>
            </a:r>
          </a:p>
        </p:txBody>
      </p:sp>
    </p:spTree>
    <p:extLst>
      <p:ext uri="{BB962C8B-B14F-4D97-AF65-F5344CB8AC3E}">
        <p14:creationId xmlns:p14="http://schemas.microsoft.com/office/powerpoint/2010/main" val="3642446547"/>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1000"/>
                                        <p:tgtEl>
                                          <p:spTgt spid="3075">
                                            <p:txEl>
                                              <p:pRg st="0" end="0"/>
                                            </p:txEl>
                                          </p:spTgt>
                                        </p:tgtEl>
                                      </p:cBhvr>
                                    </p:animEffect>
                                    <p:anim calcmode="lin" valueType="num">
                                      <p:cBhvr>
                                        <p:cTn id="8"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fade">
                                      <p:cBhvr>
                                        <p:cTn id="14" dur="1000"/>
                                        <p:tgtEl>
                                          <p:spTgt spid="3075">
                                            <p:txEl>
                                              <p:pRg st="1" end="1"/>
                                            </p:txEl>
                                          </p:spTgt>
                                        </p:tgtEl>
                                      </p:cBhvr>
                                    </p:animEffect>
                                    <p:anim calcmode="lin" valueType="num">
                                      <p:cBhvr>
                                        <p:cTn id="15"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33670"/>
            <a:ext cx="9144000" cy="956930"/>
          </a:xfrm>
        </p:spPr>
        <p:txBody>
          <a:bodyPr/>
          <a:lstStyle/>
          <a:p>
            <a:pPr eaLnBrk="1" hangingPunct="1"/>
            <a:r>
              <a:rPr lang="en-US" sz="4300" b="1" u="sng" dirty="0">
                <a:solidFill>
                  <a:schemeClr val="tx1"/>
                </a:solidFill>
              </a:rPr>
              <a:t>Alpine (Mountain) Plant Life </a:t>
            </a:r>
          </a:p>
        </p:txBody>
      </p:sp>
      <p:grpSp>
        <p:nvGrpSpPr>
          <p:cNvPr id="2" name="Group 1"/>
          <p:cNvGrpSpPr/>
          <p:nvPr/>
        </p:nvGrpSpPr>
        <p:grpSpPr>
          <a:xfrm>
            <a:off x="756914" y="1184735"/>
            <a:ext cx="3416300" cy="2443011"/>
            <a:chOff x="515679" y="1295400"/>
            <a:chExt cx="3416300" cy="2443011"/>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679" y="1505393"/>
              <a:ext cx="3416300" cy="22330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776029" y="1295400"/>
              <a:ext cx="28956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Tussock Grasses</a:t>
              </a:r>
            </a:p>
          </p:txBody>
        </p:sp>
      </p:grpSp>
      <p:grpSp>
        <p:nvGrpSpPr>
          <p:cNvPr id="8" name="Group 7"/>
          <p:cNvGrpSpPr/>
          <p:nvPr/>
        </p:nvGrpSpPr>
        <p:grpSpPr>
          <a:xfrm>
            <a:off x="1017264" y="3962400"/>
            <a:ext cx="2997740" cy="2519405"/>
            <a:chOff x="716477" y="4060279"/>
            <a:chExt cx="2997740" cy="2519405"/>
          </a:xfrm>
        </p:grpSpPr>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77" y="4326979"/>
              <a:ext cx="2997740" cy="22527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756914" y="4060279"/>
              <a:ext cx="28956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Dwarf Trees</a:t>
              </a:r>
            </a:p>
          </p:txBody>
        </p:sp>
      </p:grpSp>
      <p:grpSp>
        <p:nvGrpSpPr>
          <p:cNvPr id="5" name="Group 4"/>
          <p:cNvGrpSpPr/>
          <p:nvPr/>
        </p:nvGrpSpPr>
        <p:grpSpPr>
          <a:xfrm>
            <a:off x="4724400" y="3962400"/>
            <a:ext cx="3382843" cy="2529471"/>
            <a:chOff x="4191000" y="4050214"/>
            <a:chExt cx="3382843" cy="2529471"/>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4316914"/>
              <a:ext cx="3382843" cy="22627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4434621" y="4050214"/>
              <a:ext cx="28956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Bristlecone Pine</a:t>
              </a:r>
            </a:p>
          </p:txBody>
        </p:sp>
      </p:grpSp>
      <p:grpSp>
        <p:nvGrpSpPr>
          <p:cNvPr id="4" name="Group 3"/>
          <p:cNvGrpSpPr/>
          <p:nvPr/>
        </p:nvGrpSpPr>
        <p:grpSpPr>
          <a:xfrm>
            <a:off x="4724400" y="1143000"/>
            <a:ext cx="3382843" cy="2499718"/>
            <a:chOff x="4292708" y="1238693"/>
            <a:chExt cx="3382843" cy="2499718"/>
          </a:xfrm>
        </p:grpSpPr>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2708" y="1488427"/>
              <a:ext cx="3382843" cy="22499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4531244" y="1238693"/>
              <a:ext cx="28956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Tussock Grasses</a:t>
              </a:r>
            </a:p>
          </p:txBody>
        </p:sp>
      </p:grpSp>
    </p:spTree>
    <p:extLst>
      <p:ext uri="{BB962C8B-B14F-4D97-AF65-F5344CB8AC3E}">
        <p14:creationId xmlns:p14="http://schemas.microsoft.com/office/powerpoint/2010/main" val="2757789914"/>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304800"/>
            <a:ext cx="9144000" cy="1143000"/>
          </a:xfrm>
        </p:spPr>
        <p:txBody>
          <a:bodyPr/>
          <a:lstStyle/>
          <a:p>
            <a:pPr eaLnBrk="1" hangingPunct="1"/>
            <a:r>
              <a:rPr lang="en-US" sz="4300" b="1" u="sng" dirty="0">
                <a:solidFill>
                  <a:schemeClr val="tx1"/>
                </a:solidFill>
              </a:rPr>
              <a:t>Alpine (Mountain) Animal Life </a:t>
            </a:r>
            <a:br>
              <a:rPr lang="en-US" sz="4300" b="1" u="sng" dirty="0">
                <a:solidFill>
                  <a:schemeClr val="tx1"/>
                </a:solidFill>
              </a:rPr>
            </a:br>
            <a:r>
              <a:rPr lang="en-US" sz="4300" b="1" u="sng" dirty="0">
                <a:solidFill>
                  <a:schemeClr val="tx1"/>
                </a:solidFill>
              </a:rPr>
              <a:t>and Adaptations</a:t>
            </a:r>
          </a:p>
        </p:txBody>
      </p:sp>
      <p:sp>
        <p:nvSpPr>
          <p:cNvPr id="3075" name="Rectangle 3"/>
          <p:cNvSpPr>
            <a:spLocks noGrp="1" noChangeArrowheads="1"/>
          </p:cNvSpPr>
          <p:nvPr>
            <p:ph type="body" idx="1"/>
          </p:nvPr>
        </p:nvSpPr>
        <p:spPr>
          <a:xfrm>
            <a:off x="381000" y="1752600"/>
            <a:ext cx="8382000" cy="3713162"/>
          </a:xfrm>
        </p:spPr>
        <p:txBody>
          <a:bodyPr/>
          <a:lstStyle/>
          <a:p>
            <a:pPr eaLnBrk="1" hangingPunct="1"/>
            <a:r>
              <a:rPr lang="en-US" b="1" dirty="0"/>
              <a:t>Animals have to be able to survive cold, snowy conditions, high ultraviolet light exposure (from the sun), and a thin atmosphere</a:t>
            </a:r>
          </a:p>
          <a:p>
            <a:pPr eaLnBrk="1" hangingPunct="1"/>
            <a:r>
              <a:rPr lang="en-US" b="1" dirty="0"/>
              <a:t>Animals have adapted by hibernating, migrating to warmer areas, or insulating their bodies with layers of fat or fur</a:t>
            </a:r>
          </a:p>
        </p:txBody>
      </p:sp>
    </p:spTree>
    <p:extLst>
      <p:ext uri="{BB962C8B-B14F-4D97-AF65-F5344CB8AC3E}">
        <p14:creationId xmlns:p14="http://schemas.microsoft.com/office/powerpoint/2010/main" val="3933026916"/>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1000"/>
                                        <p:tgtEl>
                                          <p:spTgt spid="3075">
                                            <p:txEl>
                                              <p:pRg st="0" end="0"/>
                                            </p:txEl>
                                          </p:spTgt>
                                        </p:tgtEl>
                                      </p:cBhvr>
                                    </p:animEffect>
                                    <p:anim calcmode="lin" valueType="num">
                                      <p:cBhvr>
                                        <p:cTn id="8"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fade">
                                      <p:cBhvr>
                                        <p:cTn id="14" dur="1000"/>
                                        <p:tgtEl>
                                          <p:spTgt spid="3075">
                                            <p:txEl>
                                              <p:pRg st="1" end="1"/>
                                            </p:txEl>
                                          </p:spTgt>
                                        </p:tgtEl>
                                      </p:cBhvr>
                                    </p:animEffect>
                                    <p:anim calcmode="lin" valueType="num">
                                      <p:cBhvr>
                                        <p:cTn id="15"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33670"/>
            <a:ext cx="9144000" cy="979967"/>
          </a:xfrm>
        </p:spPr>
        <p:txBody>
          <a:bodyPr/>
          <a:lstStyle/>
          <a:p>
            <a:pPr eaLnBrk="1" hangingPunct="1"/>
            <a:r>
              <a:rPr lang="en-US" sz="4300" b="1" u="sng" dirty="0">
                <a:solidFill>
                  <a:schemeClr val="tx1"/>
                </a:solidFill>
              </a:rPr>
              <a:t>Alpine (Mountain) Animal Life </a:t>
            </a:r>
          </a:p>
        </p:txBody>
      </p:sp>
      <p:grpSp>
        <p:nvGrpSpPr>
          <p:cNvPr id="9" name="Group 8"/>
          <p:cNvGrpSpPr/>
          <p:nvPr/>
        </p:nvGrpSpPr>
        <p:grpSpPr>
          <a:xfrm>
            <a:off x="1066800" y="4123608"/>
            <a:ext cx="3048000" cy="2450801"/>
            <a:chOff x="685800" y="1333500"/>
            <a:chExt cx="3048000" cy="2450801"/>
          </a:xfrm>
        </p:grpSpPr>
        <p:pic>
          <p:nvPicPr>
            <p:cNvPr id="512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333500"/>
              <a:ext cx="3048000"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200150" y="3304064"/>
              <a:ext cx="2019300" cy="48023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Ptarmigan</a:t>
              </a:r>
            </a:p>
          </p:txBody>
        </p:sp>
      </p:grpSp>
      <p:grpSp>
        <p:nvGrpSpPr>
          <p:cNvPr id="2" name="Group 1"/>
          <p:cNvGrpSpPr/>
          <p:nvPr/>
        </p:nvGrpSpPr>
        <p:grpSpPr>
          <a:xfrm>
            <a:off x="4871038" y="1194661"/>
            <a:ext cx="3457575" cy="2499537"/>
            <a:chOff x="4616633" y="1543050"/>
            <a:chExt cx="3457575" cy="2499537"/>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6633" y="1543050"/>
              <a:ext cx="3457575" cy="2305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4886987" y="3619500"/>
              <a:ext cx="2895600" cy="423087"/>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Mountain Goat</a:t>
              </a:r>
            </a:p>
          </p:txBody>
        </p:sp>
      </p:grpSp>
      <p:grpSp>
        <p:nvGrpSpPr>
          <p:cNvPr id="8" name="Group 7"/>
          <p:cNvGrpSpPr/>
          <p:nvPr/>
        </p:nvGrpSpPr>
        <p:grpSpPr>
          <a:xfrm>
            <a:off x="4999625" y="4123608"/>
            <a:ext cx="3200400" cy="2332847"/>
            <a:chOff x="4745220" y="4186685"/>
            <a:chExt cx="3200400" cy="2332847"/>
          </a:xfrm>
        </p:grpSpPr>
        <p:pic>
          <p:nvPicPr>
            <p:cNvPr id="51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5220" y="4186685"/>
              <a:ext cx="3200400" cy="21322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5278620" y="6046051"/>
              <a:ext cx="2133600" cy="47348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Chinchilla</a:t>
              </a:r>
            </a:p>
          </p:txBody>
        </p:sp>
      </p:grpSp>
      <p:grpSp>
        <p:nvGrpSpPr>
          <p:cNvPr id="10" name="Group 9"/>
          <p:cNvGrpSpPr/>
          <p:nvPr/>
        </p:nvGrpSpPr>
        <p:grpSpPr>
          <a:xfrm>
            <a:off x="820200" y="1196433"/>
            <a:ext cx="3425051" cy="2497765"/>
            <a:chOff x="126445" y="3733800"/>
            <a:chExt cx="3425051" cy="2497765"/>
          </a:xfrm>
        </p:grpSpPr>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45" y="3733800"/>
              <a:ext cx="3425051" cy="22862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p:nvSpPr>
          <p:spPr>
            <a:xfrm>
              <a:off x="514995" y="5759187"/>
              <a:ext cx="2647950" cy="47237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Mountain Sheep</a:t>
              </a:r>
            </a:p>
          </p:txBody>
        </p:sp>
      </p:grpSp>
    </p:spTree>
    <p:extLst>
      <p:ext uri="{BB962C8B-B14F-4D97-AF65-F5344CB8AC3E}">
        <p14:creationId xmlns:p14="http://schemas.microsoft.com/office/powerpoint/2010/main" val="428670582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12772" y="38500"/>
            <a:ext cx="7696200" cy="1219200"/>
          </a:xfrm>
        </p:spPr>
        <p:txBody>
          <a:bodyPr/>
          <a:lstStyle/>
          <a:p>
            <a:pPr eaLnBrk="1" hangingPunct="1">
              <a:defRPr/>
            </a:pPr>
            <a:r>
              <a:rPr lang="en-US" sz="5200" b="1" u="sng" dirty="0">
                <a:solidFill>
                  <a:schemeClr val="tx1">
                    <a:lumMod val="75000"/>
                    <a:lumOff val="25000"/>
                  </a:schemeClr>
                </a:solidFill>
                <a:effectLst>
                  <a:outerShdw blurRad="38100" dist="38100" dir="2700000" algn="tl">
                    <a:srgbClr val="000000">
                      <a:alpha val="43137"/>
                    </a:srgbClr>
                  </a:outerShdw>
                </a:effectLst>
              </a:rPr>
              <a:t>Tundra Plant Life</a:t>
            </a:r>
            <a:endParaRPr lang="tr-TR" sz="5200" b="1" u="sng" dirty="0">
              <a:solidFill>
                <a:schemeClr val="tx1">
                  <a:lumMod val="75000"/>
                  <a:lumOff val="25000"/>
                </a:schemeClr>
              </a:solidFill>
              <a:effectLst>
                <a:outerShdw blurRad="38100" dist="38100" dir="2700000" algn="tl">
                  <a:srgbClr val="000000">
                    <a:alpha val="43137"/>
                  </a:srgbClr>
                </a:outerShdw>
              </a:effectLst>
            </a:endParaRPr>
          </a:p>
        </p:txBody>
      </p:sp>
      <p:sp>
        <p:nvSpPr>
          <p:cNvPr id="4" name="Rectangle 3"/>
          <p:cNvSpPr txBox="1">
            <a:spLocks noChangeArrowheads="1"/>
          </p:cNvSpPr>
          <p:nvPr/>
        </p:nvSpPr>
        <p:spPr bwMode="auto">
          <a:xfrm>
            <a:off x="1981200" y="1295400"/>
            <a:ext cx="705531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en-US" sz="4800" dirty="0">
                <a:solidFill>
                  <a:srgbClr val="F8FAFF">
                    <a:lumMod val="10000"/>
                  </a:srgbClr>
                </a:solidFill>
                <a:effectLst>
                  <a:outerShdw blurRad="38100" dist="38100" dir="2700000" algn="tl">
                    <a:srgbClr val="000000">
                      <a:alpha val="43137"/>
                    </a:srgbClr>
                  </a:outerShdw>
                </a:effectLst>
              </a:rPr>
              <a:t>Only the toughest plants can grow due to extreme temperatures</a:t>
            </a:r>
          </a:p>
          <a:p>
            <a:pPr eaLnBrk="1" hangingPunct="1"/>
            <a:r>
              <a:rPr lang="en-US" altLang="en-US" sz="4800" dirty="0">
                <a:solidFill>
                  <a:srgbClr val="F8FAFF">
                    <a:lumMod val="10000"/>
                  </a:srgbClr>
                </a:solidFill>
                <a:effectLst>
                  <a:outerShdw blurRad="38100" dist="38100" dir="2700000" algn="tl">
                    <a:srgbClr val="000000">
                      <a:alpha val="43137"/>
                    </a:srgbClr>
                  </a:outerShdw>
                </a:effectLst>
              </a:rPr>
              <a:t>No trees can grow</a:t>
            </a:r>
          </a:p>
          <a:p>
            <a:pPr eaLnBrk="1" hangingPunct="1"/>
            <a:r>
              <a:rPr lang="en-US" altLang="en-US" sz="4800" dirty="0">
                <a:solidFill>
                  <a:srgbClr val="F8FAFF">
                    <a:lumMod val="10000"/>
                  </a:srgbClr>
                </a:solidFill>
                <a:effectLst>
                  <a:outerShdw blurRad="38100" dist="38100" dir="2700000" algn="tl">
                    <a:srgbClr val="000000">
                      <a:alpha val="43137"/>
                    </a:srgbClr>
                  </a:outerShdw>
                </a:effectLst>
              </a:rPr>
              <a:t>Lichens, grasses, mosses, small shrubs</a:t>
            </a:r>
            <a:endParaRPr lang="en-US" altLang="en-US" sz="4800" dirty="0">
              <a:solidFill>
                <a:srgbClr val="FFFFFF">
                  <a:lumMod val="10000"/>
                </a:srgb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6919043"/>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825"/>
            <a:ext cx="8229600" cy="1143000"/>
          </a:xfrm>
        </p:spPr>
        <p:txBody>
          <a:bodyPr/>
          <a:lstStyle/>
          <a:p>
            <a:r>
              <a:rPr lang="en-US" sz="5400" u="sng" dirty="0"/>
              <a:t>Tundra Plant Life</a:t>
            </a:r>
          </a:p>
        </p:txBody>
      </p:sp>
      <p:grpSp>
        <p:nvGrpSpPr>
          <p:cNvPr id="6" name="Group 5"/>
          <p:cNvGrpSpPr/>
          <p:nvPr/>
        </p:nvGrpSpPr>
        <p:grpSpPr>
          <a:xfrm>
            <a:off x="987200" y="1255625"/>
            <a:ext cx="3238500" cy="2685506"/>
            <a:chOff x="381000" y="1524000"/>
            <a:chExt cx="3238500" cy="2685506"/>
          </a:xfrm>
        </p:grpSpPr>
        <p:pic>
          <p:nvPicPr>
            <p:cNvPr id="6146" name="Picture 2" descr="http://www.marinebio.net/marinescience/04benthon/arcimg/arc433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238500" cy="24288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044350" y="3676106"/>
              <a:ext cx="1905000" cy="533400"/>
              <a:chOff x="1044350" y="3676106"/>
              <a:chExt cx="1905000" cy="533400"/>
            </a:xfrm>
          </p:grpSpPr>
          <p:sp>
            <p:nvSpPr>
              <p:cNvPr id="3" name="Rounded Rectangle 2"/>
              <p:cNvSpPr/>
              <p:nvPr/>
            </p:nvSpPr>
            <p:spPr>
              <a:xfrm>
                <a:off x="1044350" y="3676106"/>
                <a:ext cx="19050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02100" y="3683099"/>
                <a:ext cx="1752600" cy="523220"/>
              </a:xfrm>
              <a:prstGeom prst="rect">
                <a:avLst/>
              </a:prstGeom>
              <a:noFill/>
            </p:spPr>
            <p:txBody>
              <a:bodyPr wrap="square" rtlCol="0">
                <a:spAutoFit/>
              </a:bodyPr>
              <a:lstStyle/>
              <a:p>
                <a:pPr algn="ctr"/>
                <a:r>
                  <a:rPr lang="en-US" sz="2800" b="1" dirty="0"/>
                  <a:t>Mosses</a:t>
                </a:r>
              </a:p>
            </p:txBody>
          </p:sp>
        </p:grpSp>
      </p:grpSp>
      <p:grpSp>
        <p:nvGrpSpPr>
          <p:cNvPr id="7" name="Group 6"/>
          <p:cNvGrpSpPr/>
          <p:nvPr/>
        </p:nvGrpSpPr>
        <p:grpSpPr>
          <a:xfrm>
            <a:off x="4858350" y="1255625"/>
            <a:ext cx="3268312" cy="2677012"/>
            <a:chOff x="4876800" y="1474728"/>
            <a:chExt cx="3268312" cy="2677012"/>
          </a:xfrm>
        </p:grpSpPr>
        <p:pic>
          <p:nvPicPr>
            <p:cNvPr id="6150" name="Picture 6" descr="http://www.marinebio.net/marinescience/04benthon/arcimg/arc528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474728"/>
              <a:ext cx="3268312" cy="24512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540006" y="3618340"/>
              <a:ext cx="1905000" cy="533400"/>
              <a:chOff x="1044350" y="3676106"/>
              <a:chExt cx="1905000" cy="533400"/>
            </a:xfrm>
          </p:grpSpPr>
          <p:sp>
            <p:nvSpPr>
              <p:cNvPr id="9" name="Rounded Rectangle 8"/>
              <p:cNvSpPr/>
              <p:nvPr/>
            </p:nvSpPr>
            <p:spPr>
              <a:xfrm>
                <a:off x="1044350" y="3676106"/>
                <a:ext cx="19050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02100" y="3683099"/>
                <a:ext cx="1752600" cy="523220"/>
              </a:xfrm>
              <a:prstGeom prst="rect">
                <a:avLst/>
              </a:prstGeom>
              <a:noFill/>
            </p:spPr>
            <p:txBody>
              <a:bodyPr wrap="square" rtlCol="0">
                <a:spAutoFit/>
              </a:bodyPr>
              <a:lstStyle/>
              <a:p>
                <a:pPr algn="ctr"/>
                <a:r>
                  <a:rPr lang="en-US" sz="2800" b="1" dirty="0"/>
                  <a:t>Lichens</a:t>
                </a:r>
              </a:p>
            </p:txBody>
          </p:sp>
        </p:grpSp>
      </p:grpSp>
      <p:grpSp>
        <p:nvGrpSpPr>
          <p:cNvPr id="11" name="Group 10"/>
          <p:cNvGrpSpPr/>
          <p:nvPr/>
        </p:nvGrpSpPr>
        <p:grpSpPr>
          <a:xfrm>
            <a:off x="2895600" y="4219019"/>
            <a:ext cx="3429000" cy="2486581"/>
            <a:chOff x="2895600" y="4219019"/>
            <a:chExt cx="3429000" cy="2486581"/>
          </a:xfrm>
        </p:grpSpPr>
        <p:pic>
          <p:nvPicPr>
            <p:cNvPr id="6152" name="Picture 8" descr="http://www.quia.com/files/quia/users/lmcgee/ecology/tundra.gi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4219019"/>
              <a:ext cx="3429000" cy="2314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3703182" y="6172200"/>
              <a:ext cx="1905000" cy="533400"/>
              <a:chOff x="1044350" y="3676106"/>
              <a:chExt cx="1905000" cy="533400"/>
            </a:xfrm>
          </p:grpSpPr>
          <p:sp>
            <p:nvSpPr>
              <p:cNvPr id="15" name="Rounded Rectangle 14"/>
              <p:cNvSpPr/>
              <p:nvPr/>
            </p:nvSpPr>
            <p:spPr>
              <a:xfrm>
                <a:off x="1044350" y="3676106"/>
                <a:ext cx="1905000" cy="5334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44350" y="3683099"/>
                <a:ext cx="1847250" cy="523220"/>
              </a:xfrm>
              <a:prstGeom prst="rect">
                <a:avLst/>
              </a:prstGeom>
              <a:noFill/>
            </p:spPr>
            <p:txBody>
              <a:bodyPr wrap="square" rtlCol="0">
                <a:spAutoFit/>
              </a:bodyPr>
              <a:lstStyle/>
              <a:p>
                <a:pPr algn="ctr"/>
                <a:r>
                  <a:rPr lang="en-US" sz="2800" b="1" dirty="0"/>
                  <a:t>Grasses</a:t>
                </a:r>
              </a:p>
            </p:txBody>
          </p:sp>
        </p:grpSp>
      </p:grpSp>
    </p:spTree>
    <p:extLst>
      <p:ext uri="{BB962C8B-B14F-4D97-AF65-F5344CB8AC3E}">
        <p14:creationId xmlns:p14="http://schemas.microsoft.com/office/powerpoint/2010/main" val="1255524868"/>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12772" y="38500"/>
            <a:ext cx="7696200" cy="1219200"/>
          </a:xfrm>
        </p:spPr>
        <p:txBody>
          <a:bodyPr/>
          <a:lstStyle/>
          <a:p>
            <a:pPr eaLnBrk="1" hangingPunct="1">
              <a:defRPr/>
            </a:pPr>
            <a:r>
              <a:rPr lang="en-US" sz="5200" b="1" u="sng" dirty="0">
                <a:solidFill>
                  <a:schemeClr val="tx1">
                    <a:lumMod val="75000"/>
                    <a:lumOff val="25000"/>
                  </a:schemeClr>
                </a:solidFill>
                <a:effectLst>
                  <a:outerShdw blurRad="38100" dist="38100" dir="2700000" algn="tl">
                    <a:srgbClr val="000000">
                      <a:alpha val="43137"/>
                    </a:srgbClr>
                  </a:outerShdw>
                </a:effectLst>
              </a:rPr>
              <a:t>Tundra Animal Life</a:t>
            </a:r>
            <a:endParaRPr lang="tr-TR" sz="5200" b="1" u="sng" dirty="0">
              <a:solidFill>
                <a:schemeClr val="tx1">
                  <a:lumMod val="75000"/>
                  <a:lumOff val="25000"/>
                </a:schemeClr>
              </a:solidFill>
              <a:effectLst>
                <a:outerShdw blurRad="38100" dist="38100" dir="2700000" algn="tl">
                  <a:srgbClr val="000000">
                    <a:alpha val="43137"/>
                  </a:srgbClr>
                </a:outerShdw>
              </a:effectLst>
            </a:endParaRPr>
          </a:p>
        </p:txBody>
      </p:sp>
      <p:sp>
        <p:nvSpPr>
          <p:cNvPr id="4" name="Rectangle 3"/>
          <p:cNvSpPr txBox="1">
            <a:spLocks noChangeArrowheads="1"/>
          </p:cNvSpPr>
          <p:nvPr/>
        </p:nvSpPr>
        <p:spPr bwMode="auto">
          <a:xfrm>
            <a:off x="1981200" y="1295400"/>
            <a:ext cx="705531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en-US" sz="4800" dirty="0">
                <a:solidFill>
                  <a:srgbClr val="F8FAFF">
                    <a:lumMod val="10000"/>
                  </a:srgbClr>
                </a:solidFill>
                <a:effectLst>
                  <a:outerShdw blurRad="38100" dist="38100" dir="2700000" algn="tl">
                    <a:srgbClr val="000000">
                      <a:alpha val="43137"/>
                    </a:srgbClr>
                  </a:outerShdw>
                </a:effectLst>
              </a:rPr>
              <a:t>Primary consumers include: rodents, caribou, arctic hare</a:t>
            </a:r>
          </a:p>
          <a:p>
            <a:pPr eaLnBrk="1" hangingPunct="1"/>
            <a:r>
              <a:rPr lang="en-US" altLang="en-US" sz="4800" dirty="0">
                <a:solidFill>
                  <a:srgbClr val="F8FAFF">
                    <a:lumMod val="10000"/>
                  </a:srgbClr>
                </a:solidFill>
                <a:effectLst>
                  <a:outerShdw blurRad="38100" dist="38100" dir="2700000" algn="tl">
                    <a:srgbClr val="000000">
                      <a:alpha val="43137"/>
                    </a:srgbClr>
                  </a:outerShdw>
                </a:effectLst>
              </a:rPr>
              <a:t>Predators include grizzly bears, white fox, snowy owls, polar bears</a:t>
            </a:r>
          </a:p>
        </p:txBody>
      </p:sp>
    </p:spTree>
    <p:extLst>
      <p:ext uri="{BB962C8B-B14F-4D97-AF65-F5344CB8AC3E}">
        <p14:creationId xmlns:p14="http://schemas.microsoft.com/office/powerpoint/2010/main" val="92913759"/>
      </p:ext>
    </p:extLst>
  </p:cSld>
  <p:clrMapOvr>
    <a:masterClrMapping/>
  </p:clrMapOvr>
  <mc:AlternateContent xmlns:mc="http://schemas.openxmlformats.org/markup-compatibility/2006" xmlns:p14="http://schemas.microsoft.com/office/powerpoint/2010/main">
    <mc:Choice Requires="p14">
      <p:transition spd="slow" p14:dur="2500">
        <p14:prism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Africa-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Africa-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sert-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sert-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Jungle-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atural-Disaster-PowerPoint-Template" id="{C43AB8AE-E23C-4612-8E2D-5F821AB9EF72}" vid="{483B00CC-EE77-415E-929D-043761848630}"/>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1469</TotalTime>
  <Words>1390</Words>
  <Application>Microsoft Office PowerPoint</Application>
  <PresentationFormat>On-screen Show (4:3)</PresentationFormat>
  <Paragraphs>213</Paragraphs>
  <Slides>63</Slides>
  <Notes>1</Notes>
  <HiddenSlides>0</HiddenSlides>
  <MMClips>0</MMClips>
  <ScaleCrop>false</ScaleCrop>
  <HeadingPairs>
    <vt:vector size="6" baseType="variant">
      <vt:variant>
        <vt:lpstr>Fonts Used</vt:lpstr>
      </vt:variant>
      <vt:variant>
        <vt:i4>3</vt:i4>
      </vt:variant>
      <vt:variant>
        <vt:lpstr>Theme</vt:lpstr>
      </vt:variant>
      <vt:variant>
        <vt:i4>18</vt:i4>
      </vt:variant>
      <vt:variant>
        <vt:lpstr>Slide Titles</vt:lpstr>
      </vt:variant>
      <vt:variant>
        <vt:i4>63</vt:i4>
      </vt:variant>
    </vt:vector>
  </HeadingPairs>
  <TitlesOfParts>
    <vt:vector size="84" baseType="lpstr">
      <vt:lpstr>Arial</vt:lpstr>
      <vt:lpstr>Calibri</vt:lpstr>
      <vt:lpstr>Microsoft New Tai Lue</vt:lpstr>
      <vt:lpstr>Office Theme</vt:lpstr>
      <vt:lpstr>Diseño predeterminado</vt:lpstr>
      <vt:lpstr>Desert-PowerPoint-Template</vt:lpstr>
      <vt:lpstr>1_Desert-PowerPoint-Template</vt:lpstr>
      <vt:lpstr>1_Diseño predeterminado</vt:lpstr>
      <vt:lpstr>2_Diseño predeterminado</vt:lpstr>
      <vt:lpstr>3_Diseño predeterminado</vt:lpstr>
      <vt:lpstr>Jungle-PowerPoint-Template</vt:lpstr>
      <vt:lpstr>3_Office Theme</vt:lpstr>
      <vt:lpstr>4_Diseño predeterminado</vt:lpstr>
      <vt:lpstr>5_Diseño predeterminado</vt:lpstr>
      <vt:lpstr>8_Diseño predeterminado</vt:lpstr>
      <vt:lpstr>9_Diseño predeterminado</vt:lpstr>
      <vt:lpstr>10_Diseño predeterminado</vt:lpstr>
      <vt:lpstr>Africa-PowerPoint-Template</vt:lpstr>
      <vt:lpstr>1_Africa-PowerPoint-Template</vt:lpstr>
      <vt:lpstr>6_Diseño predeterminado</vt:lpstr>
      <vt:lpstr>7_Diseño predeterminado</vt:lpstr>
      <vt:lpstr>Biome</vt:lpstr>
      <vt:lpstr>Learning Target: What are the characteristics of the Earth’s major terrestrial biomes?</vt:lpstr>
      <vt:lpstr>During this Biome lesson, we are going to focus on Terrestrial Biomes.</vt:lpstr>
      <vt:lpstr>Terrestrial: Of or pertaining to the Earth</vt:lpstr>
      <vt:lpstr>PowerPoint Presentation</vt:lpstr>
      <vt:lpstr>Tundra Characteristics</vt:lpstr>
      <vt:lpstr>Tundra Plant Life</vt:lpstr>
      <vt:lpstr>Tundra Plant Life</vt:lpstr>
      <vt:lpstr>Tundra Animal Life</vt:lpstr>
      <vt:lpstr>Tundra Animal Life</vt:lpstr>
      <vt:lpstr>Taiga (Coniferous Forest)</vt:lpstr>
      <vt:lpstr>PowerPoint Presentation</vt:lpstr>
      <vt:lpstr>PowerPoint Presentation</vt:lpstr>
      <vt:lpstr>PowerPoint Presentation</vt:lpstr>
      <vt:lpstr>Taiga Plant Life: Conifers</vt:lpstr>
      <vt:lpstr>Taiga Animal Life</vt:lpstr>
      <vt:lpstr>Desert</vt:lpstr>
      <vt:lpstr>Desert Characteristics</vt:lpstr>
      <vt:lpstr>Desert Characteristics</vt:lpstr>
      <vt:lpstr>Desert Plant Life</vt:lpstr>
      <vt:lpstr>Desert  Plant Life</vt:lpstr>
      <vt:lpstr>Desert Animal Life</vt:lpstr>
      <vt:lpstr>Desert  Animal Life</vt:lpstr>
      <vt:lpstr>Tropical Rainforest</vt:lpstr>
      <vt:lpstr>Tropical Rainforest Characteristics</vt:lpstr>
      <vt:lpstr>Tropical Rainforest Characteristics</vt:lpstr>
      <vt:lpstr>Tropical Rainforest Plant Life</vt:lpstr>
      <vt:lpstr>Tropical Rainforest Plant Life</vt:lpstr>
      <vt:lpstr>Tropical Rainforest Animal Life</vt:lpstr>
      <vt:lpstr>Tropical Rainforest Animal Life</vt:lpstr>
      <vt:lpstr>Tropical Rainforest Adaptations</vt:lpstr>
      <vt:lpstr>Our next Biomes are referred to as Temperate.</vt:lpstr>
      <vt:lpstr>Temperate Deciduous Forest</vt:lpstr>
      <vt:lpstr>Temperate Deciduous Forest Characteristics</vt:lpstr>
      <vt:lpstr>Temperate Deciduous Forest Characteristics</vt:lpstr>
      <vt:lpstr>Temperate Deciduous  Forest Plant Life</vt:lpstr>
      <vt:lpstr>Temperate Deciduous Forest Plant Life</vt:lpstr>
      <vt:lpstr>Temperate Deciduous Forest Animal Life</vt:lpstr>
      <vt:lpstr>Temperate Deciduous  Forest Plant and Animal Life</vt:lpstr>
      <vt:lpstr>Temperate Deciduous Forest  Plant and Animal Adaptations</vt:lpstr>
      <vt:lpstr>Temperate Grassland</vt:lpstr>
      <vt:lpstr>Temperate Grassland Characteristics</vt:lpstr>
      <vt:lpstr>Temperate Grassland Characteristics</vt:lpstr>
      <vt:lpstr>Temperate Grassland Plant Life</vt:lpstr>
      <vt:lpstr>Temperate Grassland Plant Life</vt:lpstr>
      <vt:lpstr>Temperate Grassland Animal Life</vt:lpstr>
      <vt:lpstr>Temperate Grassland Animal Life</vt:lpstr>
      <vt:lpstr>Temperate Grassland Adaptations</vt:lpstr>
      <vt:lpstr>Savannah (Tropical Grassland)</vt:lpstr>
      <vt:lpstr>Savannah Characteristics</vt:lpstr>
      <vt:lpstr>Savannah Characteristics</vt:lpstr>
      <vt:lpstr>Savannah Plant Life</vt:lpstr>
      <vt:lpstr>Savannah Animal Life</vt:lpstr>
      <vt:lpstr>Savannah Animal Life</vt:lpstr>
      <vt:lpstr>Savannah Plant and Animal Adaptations</vt:lpstr>
      <vt:lpstr>Alpine (Mountain)</vt:lpstr>
      <vt:lpstr>Alpine (Mountain) Characteristics</vt:lpstr>
      <vt:lpstr>Alpine (Mountain) Characteristics</vt:lpstr>
      <vt:lpstr>Alpine (Mountain) Plant Life  and Adaptations</vt:lpstr>
      <vt:lpstr>Alpine (Mountain) Plant Life  and Adaptations</vt:lpstr>
      <vt:lpstr>Alpine (Mountain) Plant Life </vt:lpstr>
      <vt:lpstr>Alpine (Mountain) Animal Life  and Adaptations</vt:lpstr>
      <vt:lpstr>Alpine (Mountain) Animal Life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Question: What are the characteristics of the Earth’s major terrestrial biomes?</dc:title>
  <dc:creator>Windows User</dc:creator>
  <cp:lastModifiedBy>Brad Burel</cp:lastModifiedBy>
  <cp:revision>97</cp:revision>
  <dcterms:created xsi:type="dcterms:W3CDTF">2015-03-06T04:13:37Z</dcterms:created>
  <dcterms:modified xsi:type="dcterms:W3CDTF">2021-03-02T15:40:19Z</dcterms:modified>
</cp:coreProperties>
</file>