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9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464" y="7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0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7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0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4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4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8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9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5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0B881-AF0D-7048-8594-855D4CAAAA8E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2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dsa-z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hyperlink" Target="http://www.mobymax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851649" y="553968"/>
            <a:ext cx="5904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KG Eyes Wide Open"/>
                <a:cs typeface="KG Eyes Wide Open"/>
              </a:rPr>
              <a:t>Gatlin’s Gazette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14029" y="2094435"/>
            <a:ext cx="21550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Shadows Into Light"/>
                <a:cs typeface="Shadows Into Light"/>
              </a:rPr>
              <a:t>March </a:t>
            </a:r>
            <a:r>
              <a:rPr lang="en-US" sz="2000" dirty="0" smtClean="0">
                <a:latin typeface="Shadows Into Light"/>
                <a:cs typeface="Shadows Into Light"/>
              </a:rPr>
              <a:t>2019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7700" y="2500304"/>
            <a:ext cx="338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hadows Into Light"/>
                <a:cs typeface="Shadows Into Light"/>
              </a:rPr>
              <a:t>Message From</a:t>
            </a:r>
          </a:p>
          <a:p>
            <a:pPr algn="ctr"/>
            <a:r>
              <a:rPr lang="en-US" b="1" dirty="0" smtClean="0">
                <a:latin typeface="Shadows Into Light"/>
                <a:cs typeface="Shadows Into Light"/>
              </a:rPr>
              <a:t>The Teacher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95668" y="2556901"/>
            <a:ext cx="336710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u="sng" dirty="0" smtClean="0">
                <a:latin typeface="Shadows Into Light"/>
                <a:cs typeface="Shadows Into Light"/>
              </a:rPr>
              <a:t>Important Dates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19060" y="5677273"/>
            <a:ext cx="2456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hadows Into Light"/>
                <a:cs typeface="Shadows Into Light"/>
              </a:rPr>
              <a:t>Reminders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50232" y="5791573"/>
            <a:ext cx="2999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hadows Into Light"/>
                <a:cs typeface="Shadows Into Light"/>
              </a:rPr>
              <a:t>What’s Coming Up In…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1945" y="7898930"/>
            <a:ext cx="26401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hadows Into Light"/>
                <a:cs typeface="Shadows Into Light"/>
              </a:rPr>
              <a:t>Contact Ms. Gatlin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49006" y="3248234"/>
            <a:ext cx="299012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Let’s hope we have an early Spring with blue skies and sunshine!!! </a:t>
            </a:r>
            <a:r>
              <a:rPr lang="en-US" sz="1200" dirty="0" smtClean="0">
                <a:latin typeface="Comic Sans MS" panose="030F0702030302020204" pitchFamily="66" charset="0"/>
              </a:rPr>
              <a:t>Please remember to have your child read a book daily and retell/summarize, or go  on </a:t>
            </a:r>
            <a:r>
              <a:rPr lang="en-US" sz="1200" dirty="0" smtClean="0">
                <a:latin typeface="Comic Sans MS" panose="030F0702030302020204" pitchFamily="66" charset="0"/>
                <a:hlinkClick r:id="rId3"/>
              </a:rPr>
              <a:t>www.kidsa-z.com</a:t>
            </a:r>
            <a:r>
              <a:rPr lang="en-US" sz="1200" dirty="0" smtClean="0">
                <a:latin typeface="Comic Sans MS" panose="030F0702030302020204" pitchFamily="66" charset="0"/>
              </a:rPr>
              <a:t> and complete some assignments on </a:t>
            </a:r>
            <a:r>
              <a:rPr lang="en-US" sz="1200" dirty="0" smtClean="0">
                <a:latin typeface="Comic Sans MS" panose="030F0702030302020204" pitchFamily="66" charset="0"/>
                <a:hlinkClick r:id="rId4"/>
              </a:rPr>
              <a:t>www.mobymax.com</a:t>
            </a:r>
            <a:r>
              <a:rPr lang="en-US" sz="1200" dirty="0" smtClean="0">
                <a:latin typeface="Comic Sans MS" panose="030F0702030302020204" pitchFamily="66" charset="0"/>
              </a:rPr>
              <a:t>. Continue practicing multiplication, division and adding/subtracting with regrouping. Review telling time also. </a:t>
            </a:r>
            <a:r>
              <a:rPr lang="en-US" sz="1200" dirty="0" smtClean="0">
                <a:latin typeface="Comic Sans MS" panose="030F0702030302020204" pitchFamily="66" charset="0"/>
              </a:rPr>
              <a:t>I’ve sent home information for you to help your child practice for the upcoming Georgia Milestone assessment. Please practice!!</a:t>
            </a:r>
            <a:endParaRPr lang="en-US" sz="1200" dirty="0" smtClean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47204" y="2972357"/>
            <a:ext cx="28165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Berlin Sans FB Demi" panose="020E0802020502020306" pitchFamily="34" charset="0"/>
              </a:rPr>
              <a:t>3/06- Student Council Meeting</a:t>
            </a:r>
          </a:p>
          <a:p>
            <a:r>
              <a:rPr lang="en-US" sz="1400" b="1" dirty="0" smtClean="0">
                <a:latin typeface="Berlin Sans FB Demi" panose="020E0802020502020306" pitchFamily="34" charset="0"/>
              </a:rPr>
              <a:t>3/07 Hat Day $1.00</a:t>
            </a:r>
          </a:p>
          <a:p>
            <a:r>
              <a:rPr lang="en-US" sz="1400" b="1" dirty="0" smtClean="0">
                <a:latin typeface="Berlin Sans FB Demi" panose="020E0802020502020306" pitchFamily="34" charset="0"/>
              </a:rPr>
              <a:t>3/08 Teacher Workday</a:t>
            </a:r>
          </a:p>
          <a:p>
            <a:r>
              <a:rPr lang="en-US" sz="1400" b="1" dirty="0" smtClean="0">
                <a:latin typeface="Berlin Sans FB Demi" panose="020E0802020502020306" pitchFamily="34" charset="0"/>
              </a:rPr>
              <a:t>3/13 Spring Pictures</a:t>
            </a:r>
          </a:p>
          <a:p>
            <a:r>
              <a:rPr lang="en-US" sz="1400" b="1" dirty="0" smtClean="0">
                <a:latin typeface="Berlin Sans FB Demi" panose="020E0802020502020306" pitchFamily="34" charset="0"/>
              </a:rPr>
              <a:t>3/14 Pajama Day $1.00</a:t>
            </a:r>
          </a:p>
          <a:p>
            <a:r>
              <a:rPr lang="en-US" sz="1400" b="1" dirty="0">
                <a:latin typeface="Berlin Sans FB Demi" panose="020E0802020502020306" pitchFamily="34" charset="0"/>
              </a:rPr>
              <a:t> </a:t>
            </a:r>
            <a:r>
              <a:rPr lang="en-US" sz="1400" b="1" dirty="0" smtClean="0">
                <a:latin typeface="Berlin Sans FB Demi" panose="020E0802020502020306" pitchFamily="34" charset="0"/>
              </a:rPr>
              <a:t>       Chick-fil-a Night</a:t>
            </a:r>
          </a:p>
          <a:p>
            <a:r>
              <a:rPr lang="en-US" sz="1400" b="1" dirty="0" smtClean="0">
                <a:latin typeface="Berlin Sans FB Demi" panose="020E0802020502020306" pitchFamily="34" charset="0"/>
              </a:rPr>
              <a:t>3/15 March of dimes-Money due</a:t>
            </a:r>
          </a:p>
          <a:p>
            <a:r>
              <a:rPr lang="en-US" sz="1400" b="1" dirty="0" smtClean="0">
                <a:latin typeface="Berlin Sans FB Demi" panose="020E0802020502020306" pitchFamily="34" charset="0"/>
              </a:rPr>
              <a:t>3/19 Report Cards</a:t>
            </a:r>
          </a:p>
          <a:p>
            <a:r>
              <a:rPr lang="en-US" sz="1400" b="1" dirty="0" smtClean="0">
                <a:latin typeface="Berlin Sans FB Demi" panose="020E0802020502020306" pitchFamily="34" charset="0"/>
              </a:rPr>
              <a:t>3/21 Family Discovery Night</a:t>
            </a:r>
            <a:endParaRPr lang="en-US" sz="1400" b="1" dirty="0" smtClean="0">
              <a:latin typeface="Berlin Sans FB Demi" panose="020E0802020502020306" pitchFamily="34" charset="0"/>
            </a:endParaRPr>
          </a:p>
          <a:p>
            <a:r>
              <a:rPr lang="en-US" sz="1400" b="1" dirty="0">
                <a:latin typeface="Berlin Sans FB Demi" panose="020E0802020502020306" pitchFamily="34" charset="0"/>
              </a:rPr>
              <a:t> </a:t>
            </a:r>
            <a:endParaRPr lang="en-US" sz="1400" b="1" dirty="0" smtClean="0">
              <a:latin typeface="Berlin Sans FB Demi" panose="020E0802020502020306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8254" y="6006394"/>
            <a:ext cx="27037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sz="1200" dirty="0" smtClean="0">
                <a:latin typeface="Palatino Linotype" panose="02040502050505030304" pitchFamily="18" charset="0"/>
                <a:cs typeface="Shadows Into Light"/>
              </a:rPr>
              <a:t>All transportation changes must be in writing. Emails and texts are not accepted.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200" dirty="0" smtClean="0">
                <a:latin typeface="Palatino Linotype" panose="02040502050505030304" pitchFamily="18" charset="0"/>
                <a:cs typeface="Shadows Into Light"/>
              </a:rPr>
              <a:t>School begins at 7:30, and ends at 2:30.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200" dirty="0" smtClean="0">
                <a:latin typeface="Palatino Linotype" panose="02040502050505030304" pitchFamily="18" charset="0"/>
                <a:cs typeface="Shadows Into Light"/>
              </a:rPr>
              <a:t>Please sign the agenda and reading log each night. Students are to read 20 minutes every night.</a:t>
            </a:r>
          </a:p>
          <a:p>
            <a:endParaRPr lang="en-US" dirty="0">
              <a:latin typeface="Shadows Into Light"/>
              <a:cs typeface="Shadows Into Ligh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68372" y="6089264"/>
            <a:ext cx="2960317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1300" u="sng" dirty="0" smtClean="0">
                <a:latin typeface="Britannic Bold" panose="020B0903060703020204" pitchFamily="34" charset="0"/>
              </a:rPr>
              <a:t>Reading</a:t>
            </a:r>
            <a:r>
              <a:rPr sz="1300" dirty="0" smtClean="0">
                <a:latin typeface="Britannic Bold" panose="020B0903060703020204" pitchFamily="34" charset="0"/>
              </a:rPr>
              <a:t>:</a:t>
            </a:r>
            <a:r>
              <a:rPr lang="en-US" sz="1300" dirty="0" smtClean="0">
                <a:latin typeface="Britannic Bold" panose="020B0903060703020204" pitchFamily="34" charset="0"/>
              </a:rPr>
              <a:t> </a:t>
            </a:r>
            <a:r>
              <a:rPr lang="en-US" sz="1300" dirty="0" smtClean="0">
                <a:latin typeface="Britannic Bold" panose="020B0903060703020204" pitchFamily="34" charset="0"/>
              </a:rPr>
              <a:t>comparing/contrasting</a:t>
            </a:r>
            <a:r>
              <a:rPr lang="en-US" sz="1300" dirty="0" smtClean="0">
                <a:latin typeface="Britannic Bold" panose="020B0903060703020204" pitchFamily="34" charset="0"/>
              </a:rPr>
              <a:t>, cause/effect, meaning of words in </a:t>
            </a:r>
            <a:r>
              <a:rPr lang="en-US" sz="1300" dirty="0" smtClean="0">
                <a:latin typeface="Britannic Bold" panose="020B0903060703020204" pitchFamily="34" charset="0"/>
              </a:rPr>
              <a:t>context, </a:t>
            </a:r>
            <a:r>
              <a:rPr lang="en-US" sz="1300" dirty="0" smtClean="0">
                <a:latin typeface="Britannic Bold" panose="020B0903060703020204" pitchFamily="34" charset="0"/>
              </a:rPr>
              <a:t>inferencing, </a:t>
            </a:r>
            <a:r>
              <a:rPr lang="en-US" sz="1300" dirty="0" smtClean="0">
                <a:latin typeface="Britannic Bold" panose="020B0903060703020204" pitchFamily="34" charset="0"/>
              </a:rPr>
              <a:t>sequencing, making </a:t>
            </a:r>
            <a:r>
              <a:rPr lang="en-US" sz="1300" dirty="0" smtClean="0">
                <a:latin typeface="Britannic Bold" panose="020B0903060703020204" pitchFamily="34" charset="0"/>
              </a:rPr>
              <a:t>connections</a:t>
            </a:r>
          </a:p>
          <a:p>
            <a:r>
              <a:rPr sz="1300" u="sng" dirty="0" smtClean="0">
                <a:latin typeface="Britannic Bold" panose="020B0903060703020204" pitchFamily="34" charset="0"/>
              </a:rPr>
              <a:t>Language Arts</a:t>
            </a:r>
            <a:r>
              <a:rPr sz="1300" dirty="0" smtClean="0">
                <a:latin typeface="Britannic Bold" panose="020B0903060703020204" pitchFamily="34" charset="0"/>
              </a:rPr>
              <a:t>:</a:t>
            </a:r>
            <a:r>
              <a:rPr lang="en-US" sz="1300" dirty="0" smtClean="0">
                <a:latin typeface="Britannic Bold" panose="020B0903060703020204" pitchFamily="34" charset="0"/>
              </a:rPr>
              <a:t> </a:t>
            </a:r>
            <a:r>
              <a:rPr lang="en-US" sz="1300" dirty="0" smtClean="0">
                <a:latin typeface="Britannic Bold" panose="020B0903060703020204" pitchFamily="34" charset="0"/>
              </a:rPr>
              <a:t>write </a:t>
            </a:r>
            <a:r>
              <a:rPr lang="en-US" sz="1300" dirty="0" smtClean="0">
                <a:latin typeface="Britannic Bold" panose="020B0903060703020204" pitchFamily="34" charset="0"/>
              </a:rPr>
              <a:t>informational and opinion stories; organize character thoughts, feelings, dialogue, &amp; events; closure</a:t>
            </a:r>
            <a:endParaRPr lang="en-US" sz="1300" dirty="0">
              <a:latin typeface="Britannic Bold" panose="020B0903060703020204" pitchFamily="34" charset="0"/>
            </a:endParaRPr>
          </a:p>
          <a:p>
            <a:r>
              <a:rPr sz="1300" u="sng" dirty="0" smtClean="0">
                <a:latin typeface="Britannic Bold" panose="020B0903060703020204" pitchFamily="34" charset="0"/>
              </a:rPr>
              <a:t>Math</a:t>
            </a:r>
            <a:r>
              <a:rPr lang="en-US" sz="1300" u="sng" dirty="0" smtClean="0">
                <a:latin typeface="Britannic Bold" panose="020B0903060703020204" pitchFamily="34" charset="0"/>
              </a:rPr>
              <a:t> Bar:</a:t>
            </a:r>
            <a:r>
              <a:rPr lang="en-US" sz="1300" dirty="0" smtClean="0">
                <a:latin typeface="Britannic Bold" panose="020B0903060703020204" pitchFamily="34" charset="0"/>
              </a:rPr>
              <a:t> graphs, pictographs, line plots, </a:t>
            </a:r>
            <a:r>
              <a:rPr lang="en-US" sz="1300" dirty="0" smtClean="0">
                <a:latin typeface="Britannic Bold" panose="020B0903060703020204" pitchFamily="34" charset="0"/>
              </a:rPr>
              <a:t>units of measurement: length, mass, volume, capacity</a:t>
            </a:r>
          </a:p>
          <a:p>
            <a:r>
              <a:rPr lang="en-US" sz="1300" u="sng" dirty="0" smtClean="0">
                <a:latin typeface="Britannic Bold" panose="020B0903060703020204" pitchFamily="34" charset="0"/>
              </a:rPr>
              <a:t>Social Studies: </a:t>
            </a:r>
            <a:r>
              <a:rPr lang="en-US" sz="1300" dirty="0" smtClean="0">
                <a:latin typeface="Britannic Bold" panose="020B0903060703020204" pitchFamily="34" charset="0"/>
              </a:rPr>
              <a:t>We will learn about British Colonial America, productive resources</a:t>
            </a:r>
          </a:p>
          <a:p>
            <a:r>
              <a:rPr lang="en-US" sz="1300" u="sng" dirty="0" smtClean="0">
                <a:latin typeface="Britannic Bold" panose="020B0903060703020204" pitchFamily="34" charset="0"/>
              </a:rPr>
              <a:t>Science</a:t>
            </a:r>
            <a:r>
              <a:rPr lang="en-US" sz="1300" dirty="0" smtClean="0">
                <a:latin typeface="Britannic Bold" panose="020B0903060703020204" pitchFamily="34" charset="0"/>
              </a:rPr>
              <a:t>: heat energy</a:t>
            </a:r>
            <a:endParaRPr sz="1300" dirty="0" smtClean="0">
              <a:latin typeface="Britannic Bold" panose="020B0903060703020204" pitchFamily="34" charset="0"/>
            </a:endParaRPr>
          </a:p>
          <a:p>
            <a:endParaRPr lang="en-US" sz="1200" dirty="0">
              <a:latin typeface="Shadows Into Light"/>
              <a:cs typeface="Shadows Into Ligh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41946" y="8357651"/>
            <a:ext cx="2853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hadows Into Light"/>
                <a:cs typeface="Shadows Into Light"/>
              </a:rPr>
              <a:t>• </a:t>
            </a:r>
            <a:r>
              <a:rPr lang="en-US" sz="1400" b="1" dirty="0" smtClean="0">
                <a:latin typeface="Shadows Into Light"/>
                <a:cs typeface="Shadows Into Light"/>
              </a:rPr>
              <a:t>Email:</a:t>
            </a:r>
            <a:r>
              <a:rPr lang="en-US" sz="1400" dirty="0" smtClean="0">
                <a:latin typeface="Shadows Into Light"/>
                <a:cs typeface="Shadows Into Light"/>
              </a:rPr>
              <a:t> sgatlin@cartersvilleschools.org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47204" y="4461561"/>
            <a:ext cx="1848997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i="1" u="sng" dirty="0" smtClean="0"/>
          </a:p>
          <a:p>
            <a:endParaRPr lang="en-US" sz="1600" b="1" i="1" u="sng" dirty="0" smtClean="0"/>
          </a:p>
          <a:p>
            <a:r>
              <a:rPr lang="en-US" sz="1600" b="1" i="1" u="sng" dirty="0" smtClean="0"/>
              <a:t>March Birthdays</a:t>
            </a:r>
            <a:endParaRPr lang="en-US" sz="1600" b="1" i="1" u="sng" dirty="0" smtClean="0"/>
          </a:p>
          <a:p>
            <a:r>
              <a:rPr lang="en-US" b="1" dirty="0" smtClean="0"/>
              <a:t> </a:t>
            </a:r>
            <a:r>
              <a:rPr lang="en-US" b="1" dirty="0" smtClean="0">
                <a:latin typeface="Bradley Hand ITC" panose="03070402050302030203" pitchFamily="66" charset="0"/>
              </a:rPr>
              <a:t>Sydney 3/22</a:t>
            </a:r>
          </a:p>
          <a:p>
            <a:r>
              <a:rPr lang="en-US" b="1" dirty="0" smtClean="0">
                <a:latin typeface="Bradley Hand ITC" panose="03070402050302030203" pitchFamily="66" charset="0"/>
              </a:rPr>
              <a:t>Sophia 3/25</a:t>
            </a:r>
            <a:endParaRPr lang="en-US" b="1" dirty="0" smtClean="0">
              <a:latin typeface="Bradley Hand ITC" panose="03070402050302030203" pitchFamily="66" charset="0"/>
            </a:endParaRPr>
          </a:p>
          <a:p>
            <a:endParaRPr lang="en-US" sz="1100" dirty="0" smtClean="0"/>
          </a:p>
        </p:txBody>
      </p:sp>
      <p:pic>
        <p:nvPicPr>
          <p:cNvPr id="2" name="Picture 1" descr="&lt;strong&gt;balloon&lt;/strong&gt; clipart - kamaci images - Blog.hr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256" y="4913777"/>
            <a:ext cx="661813" cy="622921"/>
          </a:xfrm>
          <a:prstGeom prst="rect">
            <a:avLst/>
          </a:prstGeom>
        </p:spPr>
      </p:pic>
      <p:pic>
        <p:nvPicPr>
          <p:cNvPr id="3" name="Picture 2" descr="Clipart - &lt;strong&gt;Ladybug&lt;/strong&gt;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449" y="928150"/>
            <a:ext cx="696127" cy="92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066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261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Berlin Sans FB Demi</vt:lpstr>
      <vt:lpstr>Bradley Hand ITC</vt:lpstr>
      <vt:lpstr>Britannic Bold</vt:lpstr>
      <vt:lpstr>Calibri</vt:lpstr>
      <vt:lpstr>Comic Sans MS</vt:lpstr>
      <vt:lpstr>KG Eyes Wide Open</vt:lpstr>
      <vt:lpstr>Palatino Linotype</vt:lpstr>
      <vt:lpstr>Shadows Into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Levine</dc:creator>
  <cp:lastModifiedBy>Susanne Gatlin</cp:lastModifiedBy>
  <cp:revision>43</cp:revision>
  <cp:lastPrinted>2019-02-13T14:08:55Z</cp:lastPrinted>
  <dcterms:created xsi:type="dcterms:W3CDTF">2018-08-16T01:59:38Z</dcterms:created>
  <dcterms:modified xsi:type="dcterms:W3CDTF">2019-03-01T19:53:45Z</dcterms:modified>
</cp:coreProperties>
</file>