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4"/>
    <p:sldMasterId id="2147483648" r:id="rId5"/>
  </p:sldMasterIdLst>
  <p:sldIdLst>
    <p:sldId id="256" r:id="rId6"/>
    <p:sldId id="273" r:id="rId7"/>
    <p:sldId id="258" r:id="rId8"/>
    <p:sldId id="259" r:id="rId9"/>
    <p:sldId id="260" r:id="rId10"/>
    <p:sldId id="269" r:id="rId11"/>
    <p:sldId id="270" r:id="rId12"/>
    <p:sldId id="271" r:id="rId13"/>
    <p:sldId id="261" r:id="rId14"/>
    <p:sldId id="267" r:id="rId15"/>
    <p:sldId id="263" r:id="rId16"/>
    <p:sldId id="272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283CB4-AB21-EA3E-E5CD-5B72B1E9600E}" v="262" dt="2022-12-05T15:54:43.7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29E8A-A610-6B41-9160-CF72A04712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96D0E5-FEC8-4D49-A280-C70F0FDA6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24EBC-8E24-7B49-8856-19B15D702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83F5-9299-344F-B507-30AC6F4461F8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2869A-236F-4141-BC95-133CDCE77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D52B1-5EBA-BA44-B40F-43045237C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4986-7ED5-F845-8E6B-BE4E5E5A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04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F3C49-EAEC-9F41-9AA5-5B9C3FC15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E6F216-099E-144D-B52A-A275EB555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048B5-593F-4943-B067-2C4BB8C8C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83F5-9299-344F-B507-30AC6F4461F8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852CE-A949-A44F-80A8-1552357C9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48454-3395-BA4B-BF15-8CE28A4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4986-7ED5-F845-8E6B-BE4E5E5A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0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2180CD-2828-C745-884F-E12E59AFF1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DBD536-D629-AE48-9EED-984AB8F36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677BB-DBD3-3A4E-A4C1-FC32B1B90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83F5-9299-344F-B507-30AC6F4461F8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68E7E-643A-7B43-9EE4-583285051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EF169-C554-0F41-9F69-D9C71F441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4986-7ED5-F845-8E6B-BE4E5E5A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75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black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5A897F-335C-FD42-9BD1-9A4642FB1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41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84CA0-743E-3E4E-91D7-E9786D88B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98BE3-6C6E-4144-912E-0E4A49AF9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31DD1-47DF-694C-A87B-E132A4802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83F5-9299-344F-B507-30AC6F4461F8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51264-84B8-654F-9DB1-9D3283F6F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61DF3-7AFB-3242-9645-017D357A8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4986-7ED5-F845-8E6B-BE4E5E5A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8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B5343-2618-FE4E-9E71-629DF98DE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2F3156-41C1-6146-A2C5-042549129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F2EAD-2045-9F4A-ACCF-13B990893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83F5-9299-344F-B507-30AC6F4461F8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C7D55-CA8C-894F-AE99-38FEED64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FA3F9-0AE3-CE4C-878F-3E237CE51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4986-7ED5-F845-8E6B-BE4E5E5A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85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84A71-689E-2140-B06D-C51890650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FAF35-C79E-544A-B60D-72C8034043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78120D-43F4-2B4C-9FA9-E35BAC971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8071C-DF92-5444-9671-2E2A43617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83F5-9299-344F-B507-30AC6F4461F8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983C1-F7C3-804D-B14B-C47C5FD44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84D132-DF6B-AC4E-A14D-07DDDDDBA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4986-7ED5-F845-8E6B-BE4E5E5A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34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9896-932A-0A46-B2EF-DA6CC6FC2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C24F7-27A4-DB44-8735-F9BB47EEE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1A3CEA-8150-C64D-8AF9-346A7824BE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7EC6AB-9FB7-8C4B-BE20-48D72F7262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C8DDD-7B44-6F4F-A016-9A86A7F184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ED6FDF-239E-5249-879E-83068CC51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83F5-9299-344F-B507-30AC6F4461F8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B54C54-0B3B-9247-A4D0-0DA325722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2EDFE6-9864-EC45-860F-6E9BC9B50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4986-7ED5-F845-8E6B-BE4E5E5A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83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2D26-8FD9-D34A-A38F-AC00D98A8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5BBE2A-9553-1546-BCF6-7A10BFB3A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83F5-9299-344F-B507-30AC6F4461F8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62D126-DE9C-D244-B336-2AF55ADCD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FCDC16-C06C-8246-9AB8-FB6F32CE1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4986-7ED5-F845-8E6B-BE4E5E5A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75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2E87ED-F0E5-0E44-922A-51E067FB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83F5-9299-344F-B507-30AC6F4461F8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F82233-AF7F-D04B-B044-22AA9343F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C5B65C-CC79-4844-B109-C6C5845D2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4986-7ED5-F845-8E6B-BE4E5E5A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40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553BA-B15D-854F-9077-17B371FAC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60C7C-F920-464B-B514-736C7A5A5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712483-24C6-D341-B6F7-8B20F38A4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1F9E69-F4CB-8747-BD3D-331010119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83F5-9299-344F-B507-30AC6F4461F8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459EDA-6A08-6A4C-9DAB-D6E8D418D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5719A-3565-0244-A928-6310D87FC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4986-7ED5-F845-8E6B-BE4E5E5A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69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6FF7F-D5EB-5040-9B44-57100141C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9A46C-36F5-C44B-A0D8-F1DA9FB453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C3846B-BD6C-FE4E-BE75-1FCBB95DC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FE112-B57F-8145-9FB2-812661CC4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83F5-9299-344F-B507-30AC6F4461F8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A16FF-96CC-F54E-8030-D8B92940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27EC0-3B27-F54B-8401-1B4EF8D3B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4986-7ED5-F845-8E6B-BE4E5E5A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34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A548AD-CE2D-2A45-9AB2-951F223C4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50BFC-FB5B-A244-A624-1569C76B5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303F8-14E0-FF4F-99E6-C1E13D90EF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C83F5-9299-344F-B507-30AC6F4461F8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D411B-6501-0649-8261-6E95BB6C2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3BA21-A987-D849-82DC-060DD23FD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14986-7ED5-F845-8E6B-BE4E5E5A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27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95CEAE-045F-4BCD-BD76-AEB0DA1B3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733CCE-8733-4DE1-A444-D6EC28C09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0BE05-6B14-421D-B58D-D2CFFF0F77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5CE3B-549E-44AB-8A3D-2C6C6C4CA513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D0AD0-2368-4F95-8907-2772C47205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BEA01-E07A-477F-8842-3AFB5C90A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9C218-5080-4E70-8FA5-AF2F9E52E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0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975E826-CA17-EC4C-82E4-017A65D09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50333" y="-2650335"/>
            <a:ext cx="6891330" cy="121920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32A984-B0FB-464D-883D-F6A295AA6448}"/>
              </a:ext>
            </a:extLst>
          </p:cNvPr>
          <p:cNvSpPr txBox="1"/>
          <p:nvPr/>
        </p:nvSpPr>
        <p:spPr>
          <a:xfrm>
            <a:off x="443099" y="2700058"/>
            <a:ext cx="67718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Montserrat" pitchFamily="2" charset="77"/>
              </a:rPr>
              <a:t>Dual Enrollment</a:t>
            </a:r>
          </a:p>
          <a:p>
            <a:r>
              <a:rPr lang="en-US" sz="4500" b="1">
                <a:latin typeface="Montserrat" pitchFamily="2" charset="77"/>
              </a:rPr>
              <a:t>Info Session</a:t>
            </a: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A786689-E4B6-374A-9C51-5A5AC95B1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53" y="943970"/>
            <a:ext cx="1413963" cy="1385871"/>
          </a:xfrm>
          <a:prstGeom prst="rect">
            <a:avLst/>
          </a:prstGeom>
        </p:spPr>
      </p:pic>
      <p:pic>
        <p:nvPicPr>
          <p:cNvPr id="10" name="Picture 9" descr="A group of people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D7E5B266-21A6-6A4A-A2AD-945DAAA2E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00773">
            <a:off x="4731243" y="968524"/>
            <a:ext cx="7593071" cy="808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76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975E826-CA17-EC4C-82E4-017A65D09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45612" y="445610"/>
            <a:ext cx="6891330" cy="600011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A786689-E4B6-374A-9C51-5A5AC95B1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9515" y="6164494"/>
            <a:ext cx="545086" cy="5342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05BA8B-21A8-1146-B009-82206BA6D810}"/>
              </a:ext>
            </a:extLst>
          </p:cNvPr>
          <p:cNvSpPr txBox="1"/>
          <p:nvPr/>
        </p:nvSpPr>
        <p:spPr>
          <a:xfrm>
            <a:off x="410966" y="2707001"/>
            <a:ext cx="5589142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200" b="1">
                <a:latin typeface="Montserrat"/>
              </a:rPr>
              <a:t>Reminders</a:t>
            </a:r>
            <a:endParaRPr lang="en-US" sz="4200" b="1">
              <a:latin typeface="Montserrat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7B2D91-11AE-C648-A622-74B32666ED16}"/>
              </a:ext>
            </a:extLst>
          </p:cNvPr>
          <p:cNvSpPr/>
          <p:nvPr/>
        </p:nvSpPr>
        <p:spPr>
          <a:xfrm>
            <a:off x="6301321" y="710302"/>
            <a:ext cx="5589142" cy="485774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dirty="0">
              <a:latin typeface="Montserrat Medium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,Sans-Serif"/>
              <a:buChar char="ü"/>
            </a:pPr>
            <a:r>
              <a:rPr lang="en-US" dirty="0">
                <a:latin typeface="Montserrat Medium"/>
                <a:ea typeface="+mn-lt"/>
                <a:cs typeface="+mn-lt"/>
              </a:rPr>
              <a:t>Meet with your high school counselor to determine your DE classes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dirty="0">
              <a:latin typeface="Montserrat Medium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,Sans-Serif"/>
              <a:buChar char="ü"/>
            </a:pPr>
            <a:r>
              <a:rPr lang="en-US" dirty="0">
                <a:latin typeface="Montserrat Medium"/>
                <a:ea typeface="+mn-lt"/>
                <a:cs typeface="+mn-lt"/>
              </a:rPr>
              <a:t>Submit your funding application before applying to your DE College of Choice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Wingdings,Sans-Serif"/>
              <a:buChar char="ü"/>
            </a:pPr>
            <a:r>
              <a:rPr lang="en-US" b="1" dirty="0">
                <a:latin typeface="Montserrat Medium"/>
                <a:ea typeface="+mn-lt"/>
                <a:cs typeface="+mn-lt"/>
              </a:rPr>
              <a:t>Your funding application is not the same as your DE College admission application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dirty="0">
              <a:latin typeface="Montserrat Medium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,Sans-Serif"/>
              <a:buChar char="ü"/>
            </a:pPr>
            <a:r>
              <a:rPr lang="en-US" dirty="0">
                <a:latin typeface="Montserrat Medium"/>
                <a:ea typeface="+mn-lt"/>
                <a:cs typeface="+mn-lt"/>
              </a:rPr>
              <a:t>Use your campus resources for tutoring if you are falling behind in classes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,Sans-Serif"/>
              <a:buChar char="ü"/>
            </a:pPr>
            <a:endParaRPr lang="en-US" dirty="0">
              <a:latin typeface="Montserrat Medium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,Sans-Serif"/>
              <a:buChar char="ü"/>
            </a:pPr>
            <a:r>
              <a:rPr lang="en-US" dirty="0">
                <a:latin typeface="Montserrat Medium"/>
                <a:ea typeface="+mn-lt"/>
                <a:cs typeface="+mn-lt"/>
              </a:rPr>
              <a:t>A GPA lower than a 2.0 is an automatic dismissal from KSU’s DE program</a:t>
            </a:r>
            <a:r>
              <a:rPr lang="en-US" dirty="0">
                <a:latin typeface="Montserrat Medium"/>
              </a:rPr>
              <a:t>.</a:t>
            </a:r>
          </a:p>
        </p:txBody>
      </p:sp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DA561454-FAAC-A54C-B99B-9736B09DE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2477" y="1490597"/>
            <a:ext cx="1055318" cy="105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74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975E826-CA17-EC4C-82E4-017A65D09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50334" y="-2650336"/>
            <a:ext cx="6891330" cy="121920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D786C0-C112-014A-8DF0-1321BEC9D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93" t="8992" r="35680" b="67"/>
          <a:stretch/>
        </p:blipFill>
        <p:spPr>
          <a:xfrm>
            <a:off x="6320705" y="0"/>
            <a:ext cx="5871295" cy="6891330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A786689-E4B6-374A-9C51-5A5AC95B1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24" y="6151968"/>
            <a:ext cx="545086" cy="5342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7B2D91-11AE-C648-A622-74B32666ED16}"/>
              </a:ext>
            </a:extLst>
          </p:cNvPr>
          <p:cNvSpPr/>
          <p:nvPr/>
        </p:nvSpPr>
        <p:spPr>
          <a:xfrm>
            <a:off x="2561644" y="3948954"/>
            <a:ext cx="5589142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>
                <a:latin typeface="Montserrat" pitchFamily="2" charset="77"/>
              </a:rPr>
              <a:t>Guided Campus Tours  </a:t>
            </a:r>
            <a:br>
              <a:rPr lang="en-US" b="1" dirty="0">
                <a:latin typeface="Montserrat" pitchFamily="2" charset="77"/>
              </a:rPr>
            </a:br>
            <a:r>
              <a:rPr lang="en-US" sz="2000" b="1" dirty="0">
                <a:latin typeface="Montserrat" pitchFamily="2" charset="77"/>
                <a:cs typeface="Arial"/>
              </a:rPr>
              <a:t>•  </a:t>
            </a:r>
            <a:r>
              <a:rPr lang="en-US" sz="2000" dirty="0">
                <a:latin typeface="Montserrat" pitchFamily="2" charset="77"/>
                <a:cs typeface="Arial"/>
              </a:rPr>
              <a:t>Monday-Friday 10 AM &amp; 1 PM</a:t>
            </a:r>
            <a:br>
              <a:rPr lang="en-US" sz="2000" dirty="0">
                <a:latin typeface="Montserrat" pitchFamily="2" charset="77"/>
                <a:cs typeface="Arial"/>
              </a:rPr>
            </a:br>
            <a:r>
              <a:rPr lang="en-US" sz="2000" b="1" dirty="0">
                <a:latin typeface="Montserrat" pitchFamily="2" charset="77"/>
                <a:cs typeface="Arial"/>
              </a:rPr>
              <a:t>•  </a:t>
            </a:r>
            <a:r>
              <a:rPr lang="en-US" sz="2000" dirty="0">
                <a:latin typeface="Montserrat" pitchFamily="2" charset="77"/>
                <a:cs typeface="Arial"/>
              </a:rPr>
              <a:t>Kennesaw and Marietta Campus</a:t>
            </a:r>
            <a:br>
              <a:rPr lang="en-US" sz="2000" dirty="0">
                <a:latin typeface="Montserrat" pitchFamily="2" charset="77"/>
                <a:cs typeface="Arial"/>
              </a:rPr>
            </a:br>
            <a:r>
              <a:rPr lang="en-US" sz="2000" dirty="0">
                <a:latin typeface="Montserrat" pitchFamily="2" charset="77"/>
                <a:cs typeface="Arial"/>
              </a:rPr>
              <a:t> 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6CA9DA-96F2-444B-938B-3250B7195198}"/>
              </a:ext>
            </a:extLst>
          </p:cNvPr>
          <p:cNvSpPr/>
          <p:nvPr/>
        </p:nvSpPr>
        <p:spPr>
          <a:xfrm>
            <a:off x="298824" y="2211125"/>
            <a:ext cx="7482091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00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/>
              </a:rPr>
              <a:t>VISIT KSU!</a:t>
            </a:r>
            <a:endParaRPr lang="en-US" sz="1000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47AB23A-A195-B841-A7D3-0C41074510B5}"/>
              </a:ext>
            </a:extLst>
          </p:cNvPr>
          <p:cNvCxnSpPr>
            <a:cxnSpLocks/>
          </p:cNvCxnSpPr>
          <p:nvPr/>
        </p:nvCxnSpPr>
        <p:spPr>
          <a:xfrm>
            <a:off x="2670878" y="5153500"/>
            <a:ext cx="6154623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475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992C3EB-2CE9-DF5F-2061-ADE56D35F2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44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975E826-CA17-EC4C-82E4-017A65D09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50334" y="-2650336"/>
            <a:ext cx="6891330" cy="121920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7B2D91-11AE-C648-A622-74B32666ED16}"/>
              </a:ext>
            </a:extLst>
          </p:cNvPr>
          <p:cNvSpPr/>
          <p:nvPr/>
        </p:nvSpPr>
        <p:spPr>
          <a:xfrm>
            <a:off x="7020621" y="3181556"/>
            <a:ext cx="5589142" cy="11079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 dirty="0">
                <a:latin typeface="Montserrat"/>
              </a:rPr>
              <a:t>Email</a:t>
            </a:r>
            <a:r>
              <a:rPr lang="en-US" sz="2400" dirty="0">
                <a:latin typeface="Montserrat"/>
              </a:rPr>
              <a:t>: depoffice@kennesaw.edu</a:t>
            </a:r>
            <a:br>
              <a:rPr lang="en-US" sz="2400" dirty="0">
                <a:latin typeface="Montserrat" pitchFamily="2" charset="77"/>
              </a:rPr>
            </a:br>
            <a:r>
              <a:rPr lang="en-US" sz="2400" b="1" dirty="0">
                <a:latin typeface="Montserrat"/>
              </a:rPr>
              <a:t>Website: </a:t>
            </a:r>
            <a:r>
              <a:rPr lang="en-US" sz="2400" dirty="0">
                <a:latin typeface="Montserrat"/>
              </a:rPr>
              <a:t>dep.kennesaw.edu</a:t>
            </a:r>
          </a:p>
          <a:p>
            <a:endParaRPr lang="en-US" dirty="0">
              <a:latin typeface="Montserrat Medium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6CA9DA-96F2-444B-938B-3250B7195198}"/>
              </a:ext>
            </a:extLst>
          </p:cNvPr>
          <p:cNvSpPr/>
          <p:nvPr/>
        </p:nvSpPr>
        <p:spPr>
          <a:xfrm>
            <a:off x="5382712" y="1633826"/>
            <a:ext cx="6554038" cy="14003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85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/>
              </a:rPr>
              <a:t>Questions?</a:t>
            </a:r>
            <a:endParaRPr lang="en-US" sz="850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0AF02F-9399-1645-BFE9-5DAF77FAEF2B}"/>
              </a:ext>
            </a:extLst>
          </p:cNvPr>
          <p:cNvCxnSpPr>
            <a:cxnSpLocks/>
          </p:cNvCxnSpPr>
          <p:nvPr/>
        </p:nvCxnSpPr>
        <p:spPr>
          <a:xfrm>
            <a:off x="7018403" y="3034209"/>
            <a:ext cx="0" cy="1670841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6" descr="A picture containing outdoor, person, yellow, umbrella&#10;&#10;Description automatically generated">
            <a:extLst>
              <a:ext uri="{FF2B5EF4-FFF2-40B4-BE49-F238E27FC236}">
                <a16:creationId xmlns:a16="http://schemas.microsoft.com/office/drawing/2014/main" id="{12BED83D-16DB-284C-8CEC-F2ACA61B5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12526"/>
            <a:ext cx="6858000" cy="685800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A786689-E4B6-374A-9C51-5A5AC95B1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87" y="3181556"/>
            <a:ext cx="1088490" cy="106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86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975E826-CA17-EC4C-82E4-017A65D09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45612" y="445610"/>
            <a:ext cx="6891330" cy="600011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A786689-E4B6-374A-9C51-5A5AC95B1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9515" y="6164494"/>
            <a:ext cx="545086" cy="5342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05BA8B-21A8-1146-B009-82206BA6D810}"/>
              </a:ext>
            </a:extLst>
          </p:cNvPr>
          <p:cNvSpPr txBox="1"/>
          <p:nvPr/>
        </p:nvSpPr>
        <p:spPr>
          <a:xfrm>
            <a:off x="402477" y="2687297"/>
            <a:ext cx="5589142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200" b="1" dirty="0">
                <a:latin typeface="Montserrat"/>
              </a:rPr>
              <a:t>Benefits of Dual Enrollment at KSU</a:t>
            </a:r>
            <a:endParaRPr lang="en-US" sz="4200" b="1" dirty="0">
              <a:latin typeface="Montserrat" pitchFamily="2" charset="77"/>
            </a:endParaRPr>
          </a:p>
          <a:p>
            <a:endParaRPr lang="en-US" sz="4200" b="1" dirty="0">
              <a:latin typeface="Montserrat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7B2D91-11AE-C648-A622-74B32666ED16}"/>
              </a:ext>
            </a:extLst>
          </p:cNvPr>
          <p:cNvSpPr/>
          <p:nvPr/>
        </p:nvSpPr>
        <p:spPr>
          <a:xfrm>
            <a:off x="6336497" y="763161"/>
            <a:ext cx="5712967" cy="498598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/>
            <a:endParaRPr lang="en-US" sz="3000" dirty="0">
              <a:latin typeface="Montserrat Medium"/>
              <a:ea typeface="+mn-lt"/>
              <a:cs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242424"/>
                </a:solidFill>
                <a:latin typeface="-apple-system"/>
              </a:rPr>
              <a:t>Earlier</a:t>
            </a:r>
            <a:r>
              <a:rPr lang="en-US" sz="3000" b="0" i="0" dirty="0">
                <a:solidFill>
                  <a:srgbClr val="242424"/>
                </a:solidFill>
                <a:effectLst/>
                <a:latin typeface="-apple-system"/>
              </a:rPr>
              <a:t> Registration</a:t>
            </a:r>
            <a:r>
              <a:rPr lang="en-US" sz="3000" dirty="0">
                <a:solidFill>
                  <a:srgbClr val="242424"/>
                </a:solidFill>
                <a:latin typeface="-apple-system"/>
              </a:rPr>
              <a:t>*</a:t>
            </a:r>
            <a:endParaRPr lang="en-US" sz="3000" b="0" i="0" dirty="0">
              <a:solidFill>
                <a:srgbClr val="242424"/>
              </a:solidFill>
              <a:effectLst/>
              <a:latin typeface="-apple-system"/>
            </a:endParaRPr>
          </a:p>
          <a:p>
            <a:pPr algn="l"/>
            <a:endParaRPr lang="en-US" sz="3000" b="0" i="0" dirty="0">
              <a:solidFill>
                <a:srgbClr val="242424"/>
              </a:solidFill>
              <a:effectLst/>
              <a:latin typeface="-apple-system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000" b="0" i="0" dirty="0">
                <a:solidFill>
                  <a:srgbClr val="242424"/>
                </a:solidFill>
                <a:effectLst/>
                <a:latin typeface="-apple-system"/>
              </a:rPr>
              <a:t>Specialized DE Advisors</a:t>
            </a:r>
          </a:p>
          <a:p>
            <a:pPr algn="l"/>
            <a:endParaRPr lang="en-US" sz="3000" b="0" i="0" dirty="0">
              <a:solidFill>
                <a:srgbClr val="242424"/>
              </a:solidFill>
              <a:effectLst/>
              <a:latin typeface="-apple-syste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0" i="0" dirty="0">
                <a:solidFill>
                  <a:srgbClr val="242424"/>
                </a:solidFill>
                <a:effectLst/>
                <a:latin typeface="-apple-system"/>
              </a:rPr>
              <a:t>Access to KSU Resources</a:t>
            </a:r>
          </a:p>
          <a:p>
            <a:endParaRPr lang="en-US" sz="3000" b="0" i="0" dirty="0">
              <a:solidFill>
                <a:srgbClr val="242424"/>
              </a:solidFill>
              <a:effectLst/>
              <a:latin typeface="-apple-system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000" b="0" i="0" dirty="0">
                <a:solidFill>
                  <a:srgbClr val="242424"/>
                </a:solidFill>
                <a:effectLst/>
                <a:latin typeface="-apple-system"/>
              </a:rPr>
              <a:t>Streamlined DE student to freshman pathway in senior year</a:t>
            </a:r>
          </a:p>
          <a:p>
            <a:pPr algn="l"/>
            <a:endParaRPr lang="en-US" sz="3000" b="0" i="0" dirty="0">
              <a:solidFill>
                <a:srgbClr val="242424"/>
              </a:solidFill>
              <a:effectLst/>
              <a:latin typeface="-apple-system"/>
            </a:endParaRPr>
          </a:p>
          <a:p>
            <a:endParaRPr lang="en-US" dirty="0">
              <a:latin typeface="Montserrat Medium"/>
              <a:cs typeface="Calibri" panose="020F0502020204030204"/>
            </a:endParaRPr>
          </a:p>
        </p:txBody>
      </p:sp>
      <p:pic>
        <p:nvPicPr>
          <p:cNvPr id="4" name="Graphic 3" descr="Upward trend">
            <a:extLst>
              <a:ext uri="{FF2B5EF4-FFF2-40B4-BE49-F238E27FC236}">
                <a16:creationId xmlns:a16="http://schemas.microsoft.com/office/drawing/2014/main" id="{DA561454-FAAC-A54C-B99B-9736B09DE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2477" y="1490597"/>
            <a:ext cx="1055318" cy="105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2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975E826-CA17-EC4C-82E4-017A65D09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45612" y="445610"/>
            <a:ext cx="6891330" cy="600011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A786689-E4B6-374A-9C51-5A5AC95B1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9515" y="6164494"/>
            <a:ext cx="545086" cy="5342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135E14-9415-6B4E-AF77-E1EA39D4B3F6}"/>
              </a:ext>
            </a:extLst>
          </p:cNvPr>
          <p:cNvSpPr txBox="1"/>
          <p:nvPr/>
        </p:nvSpPr>
        <p:spPr>
          <a:xfrm>
            <a:off x="6173308" y="248709"/>
            <a:ext cx="5557009" cy="59246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500" b="1" dirty="0">
                <a:latin typeface="Montserrat" pitchFamily="2" charset="77"/>
              </a:rPr>
              <a:t>Classification</a:t>
            </a:r>
          </a:p>
          <a:p>
            <a:pPr algn="ctr"/>
            <a:br>
              <a:rPr lang="en-US" sz="1500" dirty="0">
                <a:latin typeface="Montserrat Medium" pitchFamily="2" charset="77"/>
              </a:rPr>
            </a:br>
            <a:r>
              <a:rPr lang="en-US" dirty="0">
                <a:latin typeface="Montserrat Medium" pitchFamily="2" charset="77"/>
              </a:rPr>
              <a:t>High School Junior or Senior</a:t>
            </a:r>
            <a:br>
              <a:rPr lang="en-US" dirty="0">
                <a:latin typeface="Montserrat Medium" pitchFamily="2" charset="77"/>
              </a:rPr>
            </a:br>
            <a:endParaRPr lang="en-US" dirty="0">
              <a:latin typeface="Montserrat Medium" pitchFamily="2" charset="77"/>
            </a:endParaRPr>
          </a:p>
          <a:p>
            <a:pPr algn="ctr"/>
            <a:endParaRPr lang="en-US" sz="1500" dirty="0">
              <a:latin typeface="Montserrat Medium" pitchFamily="2" charset="77"/>
            </a:endParaRPr>
          </a:p>
          <a:p>
            <a:pPr algn="ctr"/>
            <a:r>
              <a:rPr lang="en-US" sz="2500" b="1" dirty="0">
                <a:latin typeface="Montserrat" pitchFamily="2" charset="77"/>
              </a:rPr>
              <a:t>3.0 Core GPA </a:t>
            </a:r>
          </a:p>
          <a:p>
            <a:pPr algn="ctr"/>
            <a:endParaRPr lang="en-US" sz="2500" b="1" dirty="0">
              <a:latin typeface="Montserrat" pitchFamily="2" charset="77"/>
            </a:endParaRPr>
          </a:p>
          <a:p>
            <a:pPr algn="ctr"/>
            <a:r>
              <a:rPr lang="en-US" dirty="0">
                <a:latin typeface="Montserrat Medium" pitchFamily="2" charset="77"/>
              </a:rPr>
              <a:t>2 Units of English, Math, Science</a:t>
            </a:r>
            <a:br>
              <a:rPr lang="en-US" dirty="0">
                <a:latin typeface="Montserrat Medium" pitchFamily="2" charset="77"/>
              </a:rPr>
            </a:br>
            <a:r>
              <a:rPr lang="en-US" dirty="0">
                <a:latin typeface="Montserrat Medium" pitchFamily="2" charset="77"/>
              </a:rPr>
              <a:t>and 1 Unit of Social Science</a:t>
            </a:r>
            <a:br>
              <a:rPr lang="en-US" dirty="0">
                <a:latin typeface="Montserrat Medium" pitchFamily="2" charset="77"/>
              </a:rPr>
            </a:br>
            <a:endParaRPr lang="en-US" dirty="0">
              <a:latin typeface="Montserrat Medium" pitchFamily="2" charset="77"/>
            </a:endParaRPr>
          </a:p>
          <a:p>
            <a:pPr lvl="1" algn="ctr"/>
            <a:endParaRPr lang="en-US" sz="1500" dirty="0">
              <a:latin typeface="Montserrat Medium" pitchFamily="2" charset="77"/>
            </a:endParaRPr>
          </a:p>
          <a:p>
            <a:pPr algn="ctr"/>
            <a:r>
              <a:rPr lang="en-US" sz="2500" b="1" dirty="0">
                <a:latin typeface="Montserrat" pitchFamily="2" charset="77"/>
              </a:rPr>
              <a:t>SAT</a:t>
            </a:r>
          </a:p>
          <a:p>
            <a:pPr algn="ctr"/>
            <a:endParaRPr lang="en-US" sz="2500" b="1" dirty="0">
              <a:latin typeface="Montserrat" pitchFamily="2" charset="77"/>
            </a:endParaRPr>
          </a:p>
          <a:p>
            <a:pPr algn="ctr"/>
            <a:r>
              <a:rPr lang="en-US" dirty="0">
                <a:latin typeface="Montserrat Medium" pitchFamily="2" charset="77"/>
              </a:rPr>
              <a:t>500 EBRW| 490 Math| 1050 Total Score</a:t>
            </a:r>
          </a:p>
          <a:p>
            <a:pPr algn="ctr"/>
            <a:endParaRPr lang="en-US" dirty="0">
              <a:latin typeface="Montserrat Medium" pitchFamily="2" charset="77"/>
            </a:endParaRPr>
          </a:p>
          <a:p>
            <a:pPr algn="ctr"/>
            <a:endParaRPr lang="en-US" sz="1500" dirty="0">
              <a:latin typeface="Montserrat Medium" pitchFamily="2" charset="77"/>
            </a:endParaRPr>
          </a:p>
          <a:p>
            <a:pPr algn="ctr"/>
            <a:r>
              <a:rPr lang="en-US" sz="2500" b="1" dirty="0">
                <a:latin typeface="Montserrat"/>
              </a:rPr>
              <a:t>ACT</a:t>
            </a:r>
          </a:p>
          <a:p>
            <a:pPr algn="ctr"/>
            <a:endParaRPr lang="en-US" sz="2500" b="1" dirty="0">
              <a:latin typeface="Montserrat"/>
            </a:endParaRPr>
          </a:p>
          <a:p>
            <a:pPr algn="ctr"/>
            <a:r>
              <a:rPr lang="en-US" dirty="0">
                <a:latin typeface="Montserrat Medium" pitchFamily="2" charset="77"/>
              </a:rPr>
              <a:t>18 English or Reading | 18 Math |20 Composite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848255-81C0-B647-A7A5-70AF1B74E482}"/>
              </a:ext>
            </a:extLst>
          </p:cNvPr>
          <p:cNvCxnSpPr>
            <a:cxnSpLocks/>
          </p:cNvCxnSpPr>
          <p:nvPr/>
        </p:nvCxnSpPr>
        <p:spPr>
          <a:xfrm>
            <a:off x="7201782" y="1612005"/>
            <a:ext cx="3810399" cy="9741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45FA30-F344-8C4A-BB12-800D86659964}"/>
              </a:ext>
            </a:extLst>
          </p:cNvPr>
          <p:cNvCxnSpPr>
            <a:cxnSpLocks/>
          </p:cNvCxnSpPr>
          <p:nvPr/>
        </p:nvCxnSpPr>
        <p:spPr>
          <a:xfrm>
            <a:off x="7202068" y="3471415"/>
            <a:ext cx="3810399" cy="9741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7C6DD7-2D41-E843-B958-77A39D34BB0A}"/>
              </a:ext>
            </a:extLst>
          </p:cNvPr>
          <p:cNvCxnSpPr>
            <a:cxnSpLocks/>
          </p:cNvCxnSpPr>
          <p:nvPr/>
        </p:nvCxnSpPr>
        <p:spPr>
          <a:xfrm>
            <a:off x="7201782" y="4945717"/>
            <a:ext cx="3810399" cy="9741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636966F-E24D-6F41-A60A-D16A853E2916}"/>
              </a:ext>
            </a:extLst>
          </p:cNvPr>
          <p:cNvSpPr txBox="1"/>
          <p:nvPr/>
        </p:nvSpPr>
        <p:spPr>
          <a:xfrm>
            <a:off x="792421" y="2707001"/>
            <a:ext cx="52076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Montserrat" pitchFamily="2" charset="77"/>
              </a:rPr>
              <a:t>Admissions</a:t>
            </a:r>
          </a:p>
          <a:p>
            <a:r>
              <a:rPr lang="en-US" sz="4500" b="1">
                <a:latin typeface="Montserrat" pitchFamily="2" charset="77"/>
              </a:rPr>
              <a:t>Requirements</a:t>
            </a:r>
          </a:p>
        </p:txBody>
      </p:sp>
      <p:pic>
        <p:nvPicPr>
          <p:cNvPr id="3" name="Graphic 2" descr="Checkbox Checked outline">
            <a:extLst>
              <a:ext uri="{FF2B5EF4-FFF2-40B4-BE49-F238E27FC236}">
                <a16:creationId xmlns:a16="http://schemas.microsoft.com/office/drawing/2014/main" id="{655B25AA-56BC-1241-A619-EF255FB485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317" y="2041742"/>
            <a:ext cx="712232" cy="712232"/>
          </a:xfrm>
          <a:prstGeom prst="rect">
            <a:avLst/>
          </a:prstGeom>
        </p:spPr>
      </p:pic>
      <p:pic>
        <p:nvPicPr>
          <p:cNvPr id="14" name="Graphic 13" descr="Checkbox Checked outline">
            <a:extLst>
              <a:ext uri="{FF2B5EF4-FFF2-40B4-BE49-F238E27FC236}">
                <a16:creationId xmlns:a16="http://schemas.microsoft.com/office/drawing/2014/main" id="{BF65D828-2335-8648-ABE3-400B69E33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88162" y="2041742"/>
            <a:ext cx="712232" cy="712232"/>
          </a:xfrm>
          <a:prstGeom prst="rect">
            <a:avLst/>
          </a:prstGeom>
        </p:spPr>
      </p:pic>
      <p:pic>
        <p:nvPicPr>
          <p:cNvPr id="15" name="Graphic 14" descr="Checkbox Checked outline">
            <a:extLst>
              <a:ext uri="{FF2B5EF4-FFF2-40B4-BE49-F238E27FC236}">
                <a16:creationId xmlns:a16="http://schemas.microsoft.com/office/drawing/2014/main" id="{B0E8D2E5-BD20-FF49-A1B5-DB406CFDB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34007" y="2041742"/>
            <a:ext cx="712232" cy="71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13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975E826-CA17-EC4C-82E4-017A65D09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45612" y="445610"/>
            <a:ext cx="6891330" cy="600011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A786689-E4B6-374A-9C51-5A5AC95B1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9515" y="6164494"/>
            <a:ext cx="545086" cy="5342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135E14-9415-6B4E-AF77-E1EA39D4B3F6}"/>
              </a:ext>
            </a:extLst>
          </p:cNvPr>
          <p:cNvSpPr txBox="1"/>
          <p:nvPr/>
        </p:nvSpPr>
        <p:spPr>
          <a:xfrm>
            <a:off x="6256558" y="498298"/>
            <a:ext cx="5557009" cy="67403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latin typeface="Montserrat"/>
              </a:rPr>
              <a:t>1. Apply To Kennesaw State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 Medium"/>
              </a:rPr>
              <a:t>admissions.kennesaw.edu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 Medium"/>
              </a:rPr>
              <a:t>Apply as a DE student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 Medium"/>
              </a:rPr>
              <a:t>Include your SSN</a:t>
            </a:r>
            <a:br>
              <a:rPr lang="en-US" dirty="0">
                <a:latin typeface="Montserrat Medium" pitchFamily="2" charset="77"/>
              </a:rPr>
            </a:br>
            <a:br>
              <a:rPr lang="en-US" sz="1200" dirty="0">
                <a:latin typeface="Montserrat Medium" pitchFamily="2" charset="77"/>
              </a:rPr>
            </a:br>
            <a:endParaRPr lang="en-US" sz="1200" dirty="0">
              <a:latin typeface="Montserrat Medium" pitchFamily="2" charset="77"/>
            </a:endParaRPr>
          </a:p>
          <a:p>
            <a:r>
              <a:rPr lang="en-US" b="1" dirty="0">
                <a:latin typeface="Montserrat"/>
              </a:rPr>
              <a:t>2. Submit an Official High School Transcript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 Medium"/>
              </a:rPr>
              <a:t>Homeschool Portfolio (if applicable)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 Medium"/>
              </a:rPr>
              <a:t>Submit official college transcript if previously DE</a:t>
            </a:r>
            <a:br>
              <a:rPr lang="en-US" dirty="0">
                <a:latin typeface="Montserrat Medium" pitchFamily="2" charset="77"/>
              </a:rPr>
            </a:br>
            <a:br>
              <a:rPr lang="en-US" sz="1200" dirty="0">
                <a:latin typeface="Montserrat Medium" pitchFamily="2" charset="77"/>
              </a:rPr>
            </a:br>
            <a:endParaRPr lang="en-US" sz="1200" dirty="0">
              <a:latin typeface="Montserrat Medium" pitchFamily="2" charset="77"/>
            </a:endParaRPr>
          </a:p>
          <a:p>
            <a:r>
              <a:rPr lang="en-US" b="1" dirty="0">
                <a:latin typeface="Montserrat"/>
              </a:rPr>
              <a:t>3. Submit Official Test Scores and AP Scores</a:t>
            </a:r>
            <a:br>
              <a:rPr lang="en-US" dirty="0">
                <a:latin typeface="Montserrat Medium" pitchFamily="2" charset="77"/>
              </a:rPr>
            </a:br>
            <a:br>
              <a:rPr lang="en-US" sz="1200" dirty="0">
                <a:latin typeface="Montserrat Medium" pitchFamily="2" charset="77"/>
              </a:rPr>
            </a:br>
            <a:endParaRPr lang="en-US" sz="1200" dirty="0">
              <a:latin typeface="Montserrat Medium" pitchFamily="2" charset="77"/>
            </a:endParaRPr>
          </a:p>
          <a:p>
            <a:endParaRPr lang="en-US" b="1">
              <a:latin typeface="Montserrat"/>
            </a:endParaRPr>
          </a:p>
          <a:p>
            <a:r>
              <a:rPr lang="en-US" b="1">
                <a:latin typeface="Montserrat"/>
              </a:rPr>
              <a:t>4</a:t>
            </a:r>
            <a:r>
              <a:rPr lang="en-US" b="1" dirty="0">
                <a:latin typeface="Montserrat"/>
              </a:rPr>
              <a:t>. Dual Enrollment Form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 Medium"/>
              </a:rPr>
              <a:t>New Student and Policy Form</a:t>
            </a:r>
            <a:endParaRPr lang="en-US" sz="1200" dirty="0">
              <a:latin typeface="Montserrat Medium"/>
            </a:endParaRPr>
          </a:p>
          <a:p>
            <a:pPr lvl="1"/>
            <a:br>
              <a:rPr lang="en-US" dirty="0">
                <a:latin typeface="Montserrat Medium" pitchFamily="2" charset="77"/>
              </a:rPr>
            </a:br>
            <a:br>
              <a:rPr lang="en-US" sz="1200" dirty="0">
                <a:latin typeface="Montserrat Medium" pitchFamily="2" charset="77"/>
              </a:rPr>
            </a:br>
            <a:endParaRPr lang="en-US" sz="1200" dirty="0">
              <a:latin typeface="Montserrat Medium" pitchFamily="2" charset="77"/>
            </a:endParaRPr>
          </a:p>
          <a:p>
            <a:r>
              <a:rPr lang="en-US" b="1" dirty="0">
                <a:latin typeface="Montserrat"/>
              </a:rPr>
              <a:t>5. Complete DE Funding Application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 Medium"/>
              </a:rPr>
              <a:t>gafutures.org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 Medium"/>
              </a:rPr>
              <a:t>Include your SSN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/>
            <a:endParaRPr lang="en-US" sz="2400" b="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45FA30-F344-8C4A-BB12-800D86659964}"/>
              </a:ext>
            </a:extLst>
          </p:cNvPr>
          <p:cNvCxnSpPr>
            <a:cxnSpLocks/>
          </p:cNvCxnSpPr>
          <p:nvPr/>
        </p:nvCxnSpPr>
        <p:spPr>
          <a:xfrm>
            <a:off x="6371290" y="1851274"/>
            <a:ext cx="5676125" cy="1999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3FA0D6-D355-3A4A-9E5F-6319B809002A}"/>
              </a:ext>
            </a:extLst>
          </p:cNvPr>
          <p:cNvCxnSpPr>
            <a:cxnSpLocks/>
          </p:cNvCxnSpPr>
          <p:nvPr/>
        </p:nvCxnSpPr>
        <p:spPr>
          <a:xfrm>
            <a:off x="6371291" y="3264232"/>
            <a:ext cx="5676125" cy="1999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66303F-6DB5-564E-90F2-22CABBE36817}"/>
              </a:ext>
            </a:extLst>
          </p:cNvPr>
          <p:cNvCxnSpPr>
            <a:cxnSpLocks/>
          </p:cNvCxnSpPr>
          <p:nvPr/>
        </p:nvCxnSpPr>
        <p:spPr>
          <a:xfrm>
            <a:off x="6371289" y="4111690"/>
            <a:ext cx="5676125" cy="1999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C843B26-86CE-4742-9B31-959892E1E325}"/>
              </a:ext>
            </a:extLst>
          </p:cNvPr>
          <p:cNvCxnSpPr>
            <a:cxnSpLocks/>
          </p:cNvCxnSpPr>
          <p:nvPr/>
        </p:nvCxnSpPr>
        <p:spPr>
          <a:xfrm>
            <a:off x="6371288" y="5277257"/>
            <a:ext cx="5676125" cy="1999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505BA8B-21A8-1146-B009-82206BA6D810}"/>
              </a:ext>
            </a:extLst>
          </p:cNvPr>
          <p:cNvSpPr txBox="1"/>
          <p:nvPr/>
        </p:nvSpPr>
        <p:spPr>
          <a:xfrm>
            <a:off x="792420" y="2707001"/>
            <a:ext cx="52076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Montserrat" pitchFamily="2" charset="77"/>
              </a:rPr>
              <a:t>Admissions</a:t>
            </a:r>
          </a:p>
          <a:p>
            <a:r>
              <a:rPr lang="en-US" sz="4500" b="1">
                <a:latin typeface="Montserrat" pitchFamily="2" charset="77"/>
              </a:rPr>
              <a:t>Checklist</a:t>
            </a:r>
          </a:p>
        </p:txBody>
      </p:sp>
      <p:pic>
        <p:nvPicPr>
          <p:cNvPr id="4" name="Graphic 3" descr="Checklist outline">
            <a:extLst>
              <a:ext uri="{FF2B5EF4-FFF2-40B4-BE49-F238E27FC236}">
                <a16:creationId xmlns:a16="http://schemas.microsoft.com/office/drawing/2014/main" id="{3288C469-882C-5A4A-8946-5903E50D2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0035" y="16816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97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C71A8A3-A0FD-8B4E-8E1E-73E455BF9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36921" y="-2036920"/>
            <a:ext cx="8118160" cy="12192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32A984-B0FB-464D-883D-F6A295AA6448}"/>
              </a:ext>
            </a:extLst>
          </p:cNvPr>
          <p:cNvSpPr txBox="1"/>
          <p:nvPr/>
        </p:nvSpPr>
        <p:spPr>
          <a:xfrm>
            <a:off x="4011610" y="1456372"/>
            <a:ext cx="52076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Montserrat" pitchFamily="2" charset="77"/>
              </a:rPr>
              <a:t>Admissions</a:t>
            </a:r>
          </a:p>
          <a:p>
            <a:r>
              <a:rPr lang="en-US" sz="4500" b="1">
                <a:latin typeface="Montserrat" pitchFamily="2" charset="77"/>
              </a:rPr>
              <a:t>Deadlines</a:t>
            </a: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A786689-E4B6-374A-9C51-5A5AC95B1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9515" y="6164494"/>
            <a:ext cx="545086" cy="534256"/>
          </a:xfrm>
          <a:prstGeom prst="rect">
            <a:avLst/>
          </a:prstGeom>
        </p:spPr>
      </p:pic>
      <p:graphicFrame>
        <p:nvGraphicFramePr>
          <p:cNvPr id="12" name="Table 18">
            <a:extLst>
              <a:ext uri="{FF2B5EF4-FFF2-40B4-BE49-F238E27FC236}">
                <a16:creationId xmlns:a16="http://schemas.microsoft.com/office/drawing/2014/main" id="{47F3570B-AFC6-E644-96C7-57B75BA4E1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46485"/>
              </p:ext>
            </p:extLst>
          </p:nvPr>
        </p:nvGraphicFramePr>
        <p:xfrm>
          <a:off x="942975" y="3038475"/>
          <a:ext cx="10026506" cy="3383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54004">
                  <a:extLst>
                    <a:ext uri="{9D8B030D-6E8A-4147-A177-3AD203B41FA5}">
                      <a16:colId xmlns:a16="http://schemas.microsoft.com/office/drawing/2014/main" val="4165841238"/>
                    </a:ext>
                  </a:extLst>
                </a:gridCol>
                <a:gridCol w="2534074">
                  <a:extLst>
                    <a:ext uri="{9D8B030D-6E8A-4147-A177-3AD203B41FA5}">
                      <a16:colId xmlns:a16="http://schemas.microsoft.com/office/drawing/2014/main" val="5887484"/>
                    </a:ext>
                  </a:extLst>
                </a:gridCol>
                <a:gridCol w="2578573">
                  <a:extLst>
                    <a:ext uri="{9D8B030D-6E8A-4147-A177-3AD203B41FA5}">
                      <a16:colId xmlns:a16="http://schemas.microsoft.com/office/drawing/2014/main" val="1969497061"/>
                    </a:ext>
                  </a:extLst>
                </a:gridCol>
                <a:gridCol w="2359855">
                  <a:extLst>
                    <a:ext uri="{9D8B030D-6E8A-4147-A177-3AD203B41FA5}">
                      <a16:colId xmlns:a16="http://schemas.microsoft.com/office/drawing/2014/main" val="1483670816"/>
                    </a:ext>
                  </a:extLst>
                </a:gridCol>
              </a:tblGrid>
              <a:tr h="591196">
                <a:tc>
                  <a:txBody>
                    <a:bodyPr/>
                    <a:lstStyle/>
                    <a:p>
                      <a:pPr algn="ctr"/>
                      <a:br>
                        <a:rPr lang="en-US" sz="800" b="1" i="0" dirty="0">
                          <a:latin typeface="Montserrat"/>
                        </a:rPr>
                      </a:br>
                      <a:r>
                        <a:rPr lang="en-US" b="1" i="0" dirty="0">
                          <a:latin typeface="Montserrat"/>
                        </a:rPr>
                        <a:t>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latin typeface="Montserrat"/>
                        </a:rPr>
                        <a:t>Application Deadline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latin typeface="Montserrat"/>
                        </a:rPr>
                        <a:t>Document </a:t>
                      </a:r>
                      <a:br>
                        <a:rPr lang="en-US" b="1" i="0" dirty="0">
                          <a:latin typeface="Montserrat"/>
                        </a:rPr>
                      </a:br>
                      <a:r>
                        <a:rPr lang="en-US" b="1" i="0" dirty="0">
                          <a:latin typeface="Montserrat"/>
                        </a:rPr>
                        <a:t>Deadline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latin typeface="Montserrat"/>
                        </a:rPr>
                        <a:t>Classes </a:t>
                      </a:r>
                      <a:br>
                        <a:rPr lang="en-US" b="1" i="0" dirty="0">
                          <a:latin typeface="Montserrat"/>
                        </a:rPr>
                      </a:br>
                      <a:r>
                        <a:rPr lang="en-US" b="1" i="0" dirty="0">
                          <a:latin typeface="Montserrat"/>
                        </a:rPr>
                        <a:t>Begin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389966"/>
                  </a:ext>
                </a:extLst>
              </a:tr>
              <a:tr h="84300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br>
                        <a:rPr lang="en-US" b="0" i="0" dirty="0">
                          <a:solidFill>
                            <a:srgbClr val="767171"/>
                          </a:solidFill>
                          <a:latin typeface="Montserrat Medium"/>
                        </a:rPr>
                      </a:br>
                      <a:r>
                        <a:rPr lang="en-US" b="0" i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Montserrat"/>
                        </a:rPr>
                        <a:t>Spring 2023</a:t>
                      </a:r>
                      <a:endParaRPr lang="en-US" b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en-US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Montserra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 i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Montserrat Medium"/>
                        </a:rPr>
                        <a:t>November 1,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Montserrat Medium"/>
                        </a:rPr>
                        <a:t>November 18,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Montserrat Medium"/>
                        </a:rPr>
                        <a:t>January 9, 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6222058"/>
                  </a:ext>
                </a:extLst>
              </a:tr>
              <a:tr h="843002">
                <a:tc>
                  <a:txBody>
                    <a:bodyPr/>
                    <a:lstStyle/>
                    <a:p>
                      <a:pPr lvl="0" algn="ctr" defTabSz="914400">
                        <a:buNone/>
                        <a:tabLst/>
                        <a:defRPr/>
                      </a:pPr>
                      <a:br>
                        <a:rPr lang="en-US" b="0" i="0" dirty="0">
                          <a:latin typeface="Montserrat Medium"/>
                        </a:rPr>
                      </a:br>
                      <a:r>
                        <a:rPr lang="en-US" b="1" i="0" dirty="0">
                          <a:latin typeface="Montserrat"/>
                        </a:rPr>
                        <a:t>Summer 2023</a:t>
                      </a:r>
                    </a:p>
                    <a:p>
                      <a:pPr lvl="0" algn="ctr">
                        <a:buNone/>
                      </a:pPr>
                      <a:endParaRPr lang="en-US" b="0" i="0" dirty="0">
                        <a:latin typeface="Montserrat 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 i="0" dirty="0">
                          <a:latin typeface="Montserrat Medium"/>
                        </a:rPr>
                        <a:t>March 31, 2023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 i="0" dirty="0">
                          <a:latin typeface="Montserrat Medium"/>
                        </a:rPr>
                        <a:t>April 14, 2023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b="0" i="0" dirty="0">
                        <a:latin typeface="Montserrat Medium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b="0" i="0" dirty="0">
                          <a:latin typeface="Montserrat Medium"/>
                        </a:rPr>
                        <a:t>May 15, 2023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1715685"/>
                  </a:ext>
                </a:extLst>
              </a:tr>
              <a:tr h="84300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br>
                        <a:rPr lang="en-US" b="0" i="0" dirty="0">
                          <a:latin typeface="Montserrat Medium"/>
                        </a:rPr>
                      </a:br>
                      <a:r>
                        <a:rPr lang="en-US" b="1" i="0" dirty="0">
                          <a:latin typeface="Montserrat"/>
                        </a:rPr>
                        <a:t>Fall 2023</a:t>
                      </a:r>
                      <a:endParaRPr lang="en-US" dirty="0"/>
                    </a:p>
                    <a:p>
                      <a:pPr lvl="0" algn="ctr">
                        <a:buNone/>
                      </a:pPr>
                      <a:endParaRPr lang="en-US" b="0" i="0" dirty="0">
                        <a:latin typeface="Montserrat 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b="0" i="0" dirty="0">
                        <a:latin typeface="Montserrat Medium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b="0" i="0" dirty="0">
                          <a:latin typeface="Montserrat Medium"/>
                        </a:rPr>
                        <a:t>April  14, 2023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b="0" i="0" dirty="0">
                        <a:latin typeface="Montserrat Medium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b="0" i="0" dirty="0">
                          <a:latin typeface="Montserrat Medium"/>
                        </a:rPr>
                        <a:t>April 28, 2023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b="0" i="0" dirty="0">
                        <a:latin typeface="Montserrat Medium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b="0" i="0" dirty="0">
                          <a:latin typeface="Montserrat Medium"/>
                        </a:rPr>
                        <a:t>August 14, 2023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562354"/>
                  </a:ext>
                </a:extLst>
              </a:tr>
            </a:tbl>
          </a:graphicData>
        </a:graphic>
      </p:graphicFrame>
      <p:pic>
        <p:nvPicPr>
          <p:cNvPr id="3" name="Graphic 2" descr="Daily calendar outline">
            <a:extLst>
              <a:ext uri="{FF2B5EF4-FFF2-40B4-BE49-F238E27FC236}">
                <a16:creationId xmlns:a16="http://schemas.microsoft.com/office/drawing/2014/main" id="{24C71A42-CC81-AA4B-A9D5-3C73943B5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11610" y="5419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87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975E826-CA17-EC4C-82E4-017A65D09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45612" y="445610"/>
            <a:ext cx="6891330" cy="600011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A786689-E4B6-374A-9C51-5A5AC95B1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9515" y="6164494"/>
            <a:ext cx="545086" cy="5342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05BA8B-21A8-1146-B009-82206BA6D810}"/>
              </a:ext>
            </a:extLst>
          </p:cNvPr>
          <p:cNvSpPr txBox="1"/>
          <p:nvPr/>
        </p:nvSpPr>
        <p:spPr>
          <a:xfrm>
            <a:off x="410966" y="2707001"/>
            <a:ext cx="5589142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200" b="1">
                <a:latin typeface="Montserrat"/>
              </a:rPr>
              <a:t>Class Offerings</a:t>
            </a:r>
            <a:endParaRPr lang="en-US" sz="4200" b="1" err="1">
              <a:latin typeface="Montserrat" pitchFamily="2" charset="77"/>
            </a:endParaRPr>
          </a:p>
          <a:p>
            <a:endParaRPr lang="en-US" sz="4200" b="1">
              <a:latin typeface="Montserrat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7B2D91-11AE-C648-A622-74B32666ED16}"/>
              </a:ext>
            </a:extLst>
          </p:cNvPr>
          <p:cNvSpPr/>
          <p:nvPr/>
        </p:nvSpPr>
        <p:spPr>
          <a:xfrm>
            <a:off x="6290034" y="1264966"/>
            <a:ext cx="5712967" cy="369331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/>
            <a:endParaRPr lang="en-US" dirty="0">
              <a:latin typeface="Montserrat Medium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Montserrat Medium"/>
                <a:ea typeface="+mn-lt"/>
                <a:cs typeface="+mn-lt"/>
              </a:rPr>
              <a:t>Kennesaw or Marietta Campus </a:t>
            </a:r>
            <a:endParaRPr lang="en-US" dirty="0">
              <a:latin typeface="Montserrat Medium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Montserrat Medium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Montserrat Medium"/>
                <a:ea typeface="+mn-lt"/>
                <a:cs typeface="+mn-lt"/>
              </a:rPr>
              <a:t>Monday (M), Wednesday ( W)</a:t>
            </a:r>
          </a:p>
          <a:p>
            <a:pPr marL="457200" indent="-457200">
              <a:buFont typeface="Arial,Sans-Serif"/>
              <a:buChar char="•"/>
            </a:pPr>
            <a:endParaRPr lang="en-US" dirty="0">
              <a:latin typeface="Montserrat Medium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Montserrat Medium"/>
                <a:ea typeface="+mn-lt"/>
                <a:cs typeface="+mn-lt"/>
              </a:rPr>
              <a:t>Tuesday (T), Thursday (TR)</a:t>
            </a:r>
          </a:p>
          <a:p>
            <a:pPr marL="457200" indent="-457200">
              <a:buFont typeface="Arial,Sans-Serif"/>
              <a:buChar char="•"/>
            </a:pPr>
            <a:endParaRPr lang="en-US" dirty="0">
              <a:latin typeface="Montserrat Medium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Montserrat Medium"/>
                <a:ea typeface="+mn-lt"/>
                <a:cs typeface="+mn-lt"/>
              </a:rPr>
              <a:t>Monday, Wednesday, Friday (MWF)</a:t>
            </a:r>
          </a:p>
          <a:p>
            <a:pPr marL="457200" indent="-457200">
              <a:buFont typeface="Arial,Sans-Serif"/>
              <a:buChar char="•"/>
            </a:pPr>
            <a:endParaRPr lang="en-US" dirty="0">
              <a:latin typeface="Montserrat Medium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Montserrat Medium"/>
                <a:ea typeface="+mn-lt"/>
                <a:cs typeface="+mn-lt"/>
              </a:rPr>
              <a:t>Hybrid (Face to Face and online combination)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Montserrat Medium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Montserrat Medium"/>
                <a:ea typeface="+mn-lt"/>
                <a:cs typeface="+mn-lt"/>
              </a:rPr>
              <a:t>Online (all materials and coursework online)</a:t>
            </a:r>
            <a:endParaRPr lang="en-US" dirty="0">
              <a:latin typeface="Montserrat Medium"/>
              <a:cs typeface="Calibri" panose="020F0502020204030204"/>
            </a:endParaRPr>
          </a:p>
        </p:txBody>
      </p:sp>
      <p:pic>
        <p:nvPicPr>
          <p:cNvPr id="4" name="Graphic 3" descr="Backpack with solid fill">
            <a:extLst>
              <a:ext uri="{FF2B5EF4-FFF2-40B4-BE49-F238E27FC236}">
                <a16:creationId xmlns:a16="http://schemas.microsoft.com/office/drawing/2014/main" id="{DA561454-FAAC-A54C-B99B-9736B09DE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2477" y="1490597"/>
            <a:ext cx="1055318" cy="105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14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975E826-CA17-EC4C-82E4-017A65D09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45612" y="445610"/>
            <a:ext cx="6891330" cy="600011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A786689-E4B6-374A-9C51-5A5AC95B1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9515" y="6164494"/>
            <a:ext cx="545086" cy="5342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05BA8B-21A8-1146-B009-82206BA6D810}"/>
              </a:ext>
            </a:extLst>
          </p:cNvPr>
          <p:cNvSpPr txBox="1"/>
          <p:nvPr/>
        </p:nvSpPr>
        <p:spPr>
          <a:xfrm>
            <a:off x="410966" y="2707001"/>
            <a:ext cx="5589142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200" b="1">
                <a:latin typeface="Montserrat"/>
              </a:rPr>
              <a:t>Dual Enrollment Funding</a:t>
            </a:r>
            <a:endParaRPr lang="en-US" sz="4200" b="1">
              <a:latin typeface="Montserrat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7B2D91-11AE-C648-A622-74B32666ED16}"/>
              </a:ext>
            </a:extLst>
          </p:cNvPr>
          <p:cNvSpPr/>
          <p:nvPr/>
        </p:nvSpPr>
        <p:spPr>
          <a:xfrm>
            <a:off x="6194784" y="175794"/>
            <a:ext cx="5589142" cy="602831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600" dirty="0">
                <a:latin typeface="Montserrat Medium"/>
                <a:ea typeface="+mn-lt"/>
                <a:cs typeface="+mn-lt"/>
              </a:rPr>
              <a:t>Dual Enrollment Funding cap is 30 Semester credit hours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600">
              <a:latin typeface="Montserrat Medium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600" dirty="0">
                <a:latin typeface="Montserrat Medium"/>
                <a:ea typeface="+mn-lt"/>
                <a:cs typeface="+mn-lt"/>
              </a:rPr>
              <a:t>Funding pays 100% of a student's tuition, student fees, and required book rental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600">
              <a:latin typeface="Montserrat Medium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600" dirty="0">
                <a:latin typeface="Montserrat Medium"/>
                <a:ea typeface="+mn-lt"/>
                <a:cs typeface="+mn-lt"/>
              </a:rPr>
              <a:t>Funding only covers approved Courses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endParaRPr lang="en-US" sz="1600">
              <a:latin typeface="Montserrat Medium"/>
              <a:ea typeface="+mn-lt"/>
              <a:cs typeface="+mn-lt"/>
            </a:endParaRP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sz="1600" dirty="0">
                <a:latin typeface="Montserrat Medium"/>
                <a:ea typeface="+mn-lt"/>
                <a:cs typeface="+mn-lt"/>
              </a:rPr>
              <a:t>Core academic areas (English, Math, Science, Social Science, and World Languages)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endParaRPr lang="en-US" sz="1600">
              <a:latin typeface="Montserrat Medium"/>
              <a:ea typeface="+mn-lt"/>
              <a:cs typeface="+mn-lt"/>
            </a:endParaRP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sz="1600" dirty="0">
                <a:latin typeface="Montserrat Medium"/>
                <a:ea typeface="+mn-lt"/>
                <a:cs typeface="+mn-lt"/>
              </a:rPr>
              <a:t>Career, Technical, and Agricultural (CTAE) Courses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sz="1600" b="1" dirty="0">
                <a:latin typeface="Montserrat Medium"/>
                <a:ea typeface="+mn-lt"/>
                <a:cs typeface="+mn-lt"/>
              </a:rPr>
              <a:t>Fine Arts, Physical Education, and Health no longer eligible for Funding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endParaRPr lang="en-US" sz="1600" dirty="0">
              <a:latin typeface="Montserrat Medium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600" dirty="0">
                <a:latin typeface="Montserrat Medium"/>
                <a:ea typeface="+mn-lt"/>
                <a:cs typeface="+mn-lt"/>
              </a:rPr>
              <a:t>No funding rewarded for the same course taken twice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600" dirty="0">
              <a:latin typeface="Montserrat Medium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600" dirty="0">
                <a:latin typeface="Montserrat Medium"/>
                <a:ea typeface="+mn-lt"/>
                <a:cs typeface="+mn-lt"/>
              </a:rPr>
              <a:t>Students are ineligible for DE funding after their 2nd course withdrawal</a:t>
            </a:r>
            <a:endParaRPr lang="en-US" sz="1600" dirty="0">
              <a:latin typeface="Montserrat Medium"/>
            </a:endParaRPr>
          </a:p>
        </p:txBody>
      </p:sp>
      <p:pic>
        <p:nvPicPr>
          <p:cNvPr id="4" name="Graphic 3" descr="Piggy Bank with solid fill">
            <a:extLst>
              <a:ext uri="{FF2B5EF4-FFF2-40B4-BE49-F238E27FC236}">
                <a16:creationId xmlns:a16="http://schemas.microsoft.com/office/drawing/2014/main" id="{DA561454-FAAC-A54C-B99B-9736B09DE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2477" y="1490597"/>
            <a:ext cx="1055318" cy="105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37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975E826-CA17-EC4C-82E4-017A65D09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45612" y="445610"/>
            <a:ext cx="6891330" cy="600011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A786689-E4B6-374A-9C51-5A5AC95B1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9515" y="6164494"/>
            <a:ext cx="545086" cy="5342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05BA8B-21A8-1146-B009-82206BA6D810}"/>
              </a:ext>
            </a:extLst>
          </p:cNvPr>
          <p:cNvSpPr txBox="1"/>
          <p:nvPr/>
        </p:nvSpPr>
        <p:spPr>
          <a:xfrm>
            <a:off x="410966" y="2707001"/>
            <a:ext cx="5589142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200" b="1">
                <a:latin typeface="Montserrat"/>
              </a:rPr>
              <a:t>Dual Enrollment Funding</a:t>
            </a:r>
            <a:endParaRPr lang="en-US" sz="4200" b="1">
              <a:latin typeface="Montserrat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7B2D91-11AE-C648-A622-74B32666ED16}"/>
              </a:ext>
            </a:extLst>
          </p:cNvPr>
          <p:cNvSpPr/>
          <p:nvPr/>
        </p:nvSpPr>
        <p:spPr>
          <a:xfrm>
            <a:off x="6204077" y="364668"/>
            <a:ext cx="5589142" cy="585493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latin typeface="Montserrat Medium"/>
                <a:ea typeface="+mn-lt"/>
                <a:cs typeface="+mn-lt"/>
              </a:rPr>
              <a:t> What will be your funding responsibility?</a:t>
            </a: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dirty="0">
              <a:latin typeface="Montserrat Medium"/>
              <a:ea typeface="+mn-lt"/>
              <a:cs typeface="+mn-lt"/>
            </a:endParaRPr>
          </a:p>
          <a:p>
            <a:pPr marL="742950"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dirty="0">
                <a:latin typeface="Montserrat Medium"/>
                <a:ea typeface="+mn-lt"/>
                <a:cs typeface="+mn-lt"/>
              </a:rPr>
              <a:t> Course lab Fees</a:t>
            </a:r>
          </a:p>
          <a:p>
            <a:pPr marL="742950"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endParaRPr lang="en-US" dirty="0">
              <a:latin typeface="Montserrat Medium"/>
              <a:ea typeface="+mn-lt"/>
              <a:cs typeface="+mn-lt"/>
            </a:endParaRPr>
          </a:p>
          <a:p>
            <a:pPr marL="742950"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dirty="0">
                <a:latin typeface="Montserrat Medium"/>
                <a:ea typeface="+mn-lt"/>
                <a:cs typeface="+mn-lt"/>
              </a:rPr>
              <a:t> Proctored exams for online classes</a:t>
            </a:r>
          </a:p>
          <a:p>
            <a:pPr marL="742950" lvl="1">
              <a:lnSpc>
                <a:spcPct val="90000"/>
              </a:lnSpc>
              <a:spcBef>
                <a:spcPts val="500"/>
              </a:spcBef>
            </a:pPr>
            <a:r>
              <a:rPr lang="en-US" dirty="0">
                <a:latin typeface="Montserrat Medium"/>
                <a:ea typeface="+mn-lt"/>
                <a:cs typeface="+mn-lt"/>
              </a:rPr>
              <a:t>  ( $8-30 per test)</a:t>
            </a:r>
            <a:endParaRPr lang="en-US" dirty="0">
              <a:cs typeface="Calibri" panose="020F0502020204030204"/>
            </a:endParaRPr>
          </a:p>
          <a:p>
            <a:pPr marL="742950" lvl="1">
              <a:lnSpc>
                <a:spcPct val="90000"/>
              </a:lnSpc>
              <a:spcBef>
                <a:spcPts val="500"/>
              </a:spcBef>
            </a:pPr>
            <a:endParaRPr lang="en-US" dirty="0">
              <a:latin typeface="Montserrat Medium"/>
              <a:ea typeface="+mn-lt"/>
              <a:cs typeface="+mn-lt"/>
            </a:endParaRPr>
          </a:p>
          <a:p>
            <a:pPr marL="102870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dirty="0">
                <a:latin typeface="Montserrat Medium"/>
                <a:ea typeface="+mn-lt"/>
                <a:cs typeface="+mn-lt"/>
              </a:rPr>
              <a:t>Scantrons</a:t>
            </a:r>
          </a:p>
          <a:p>
            <a:pPr marL="742950"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endParaRPr lang="en-US" dirty="0">
              <a:latin typeface="Montserrat Medium"/>
              <a:ea typeface="+mn-lt"/>
              <a:cs typeface="+mn-lt"/>
            </a:endParaRPr>
          </a:p>
          <a:p>
            <a:pPr marL="742950"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dirty="0">
                <a:latin typeface="Montserrat Medium"/>
                <a:ea typeface="+mn-lt"/>
                <a:cs typeface="+mn-lt"/>
              </a:rPr>
              <a:t> Non-funded Courses &amp; Self-pay courses</a:t>
            </a:r>
          </a:p>
          <a:p>
            <a:pPr marL="742950"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endParaRPr lang="en-US" dirty="0">
              <a:latin typeface="Montserrat Medium"/>
              <a:ea typeface="+mn-lt"/>
              <a:cs typeface="+mn-lt"/>
            </a:endParaRPr>
          </a:p>
          <a:p>
            <a:pPr marL="1200150" lvl="2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dirty="0">
                <a:latin typeface="Montserrat Medium"/>
                <a:ea typeface="+mn-lt"/>
                <a:cs typeface="+mn-lt"/>
              </a:rPr>
              <a:t>Responsible for tuition, student fees, and books</a:t>
            </a:r>
          </a:p>
          <a:p>
            <a:pPr lvl="2">
              <a:lnSpc>
                <a:spcPct val="90000"/>
              </a:lnSpc>
              <a:spcBef>
                <a:spcPts val="500"/>
              </a:spcBef>
            </a:pPr>
            <a:endParaRPr lang="en-US" dirty="0">
              <a:latin typeface="Montserrat Medium"/>
              <a:ea typeface="+mn-lt"/>
              <a:cs typeface="+mn-lt"/>
            </a:endParaRPr>
          </a:p>
          <a:p>
            <a:pPr marL="742950"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dirty="0">
                <a:latin typeface="Montserrat Medium"/>
                <a:ea typeface="+mn-lt"/>
                <a:cs typeface="+mn-lt"/>
              </a:rPr>
              <a:t> Parking (if you are attending F2F Classes)</a:t>
            </a:r>
          </a:p>
          <a:p>
            <a:pPr marL="742950" lvl="1">
              <a:lnSpc>
                <a:spcPct val="90000"/>
              </a:lnSpc>
              <a:spcBef>
                <a:spcPts val="500"/>
              </a:spcBef>
            </a:pPr>
            <a:endParaRPr lang="en-US" dirty="0">
              <a:latin typeface="Montserrat Medium"/>
              <a:ea typeface="+mn-lt"/>
              <a:cs typeface="+mn-lt"/>
            </a:endParaRPr>
          </a:p>
          <a:p>
            <a:pPr marL="742950"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dirty="0">
                <a:latin typeface="Montserrat Medium"/>
                <a:ea typeface="+mn-lt"/>
                <a:cs typeface="+mn-lt"/>
              </a:rPr>
              <a:t>Housing and Meal Plans (optional)</a:t>
            </a:r>
            <a:endParaRPr lang="en-US" dirty="0">
              <a:latin typeface="Montserrat Medium"/>
            </a:endParaRPr>
          </a:p>
        </p:txBody>
      </p:sp>
      <p:pic>
        <p:nvPicPr>
          <p:cNvPr id="4" name="Graphic 3" descr="Piggy Bank with solid fill">
            <a:extLst>
              <a:ext uri="{FF2B5EF4-FFF2-40B4-BE49-F238E27FC236}">
                <a16:creationId xmlns:a16="http://schemas.microsoft.com/office/drawing/2014/main" id="{DA561454-FAAC-A54C-B99B-9736B09DE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2477" y="1490597"/>
            <a:ext cx="1055318" cy="105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79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494C663E-18C7-7E44-8594-78F8E6604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349" y="-513567"/>
            <a:ext cx="10971159" cy="9031266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975E826-CA17-EC4C-82E4-017A65D09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45612" y="445610"/>
            <a:ext cx="6891330" cy="600011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A786689-E4B6-374A-9C51-5A5AC95B1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894" y="6164494"/>
            <a:ext cx="545086" cy="5342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05BA8B-21A8-1146-B009-82206BA6D810}"/>
              </a:ext>
            </a:extLst>
          </p:cNvPr>
          <p:cNvSpPr txBox="1"/>
          <p:nvPr/>
        </p:nvSpPr>
        <p:spPr>
          <a:xfrm>
            <a:off x="792420" y="2707001"/>
            <a:ext cx="52076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Montserrat" pitchFamily="2" charset="77"/>
              </a:rPr>
              <a:t>After Acceptance</a:t>
            </a:r>
          </a:p>
        </p:txBody>
      </p:sp>
      <p:pic>
        <p:nvPicPr>
          <p:cNvPr id="3" name="Graphic 2" descr="Diploma outline">
            <a:extLst>
              <a:ext uri="{FF2B5EF4-FFF2-40B4-BE49-F238E27FC236}">
                <a16:creationId xmlns:a16="http://schemas.microsoft.com/office/drawing/2014/main" id="{7D60021B-D593-924B-BC2E-B15EA7D65B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2420" y="1733251"/>
            <a:ext cx="973750" cy="97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43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20C669038AC14782E6E1DB1AC3F72A" ma:contentTypeVersion="15" ma:contentTypeDescription="Create a new document." ma:contentTypeScope="" ma:versionID="498e31066706a6abd35032d869ecd6d9">
  <xsd:schema xmlns:xsd="http://www.w3.org/2001/XMLSchema" xmlns:xs="http://www.w3.org/2001/XMLSchema" xmlns:p="http://schemas.microsoft.com/office/2006/metadata/properties" xmlns:ns1="http://schemas.microsoft.com/sharepoint/v3" xmlns:ns3="1b88942e-2676-43d8-8ed9-83a17f84fdb8" xmlns:ns4="bef28536-bd5b-4803-98b8-f9c58a28cb43" targetNamespace="http://schemas.microsoft.com/office/2006/metadata/properties" ma:root="true" ma:fieldsID="9f3661d4871b574845cd9316377d1253" ns1:_="" ns3:_="" ns4:_="">
    <xsd:import namespace="http://schemas.microsoft.com/sharepoint/v3"/>
    <xsd:import namespace="1b88942e-2676-43d8-8ed9-83a17f84fdb8"/>
    <xsd:import namespace="bef28536-bd5b-4803-98b8-f9c58a28cb4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88942e-2676-43d8-8ed9-83a17f84fd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f28536-bd5b-4803-98b8-f9c58a28cb4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99D094-D9DE-4FC7-80CC-D4DA84B3B280}">
  <ds:schemaRefs>
    <ds:schemaRef ds:uri="http://schemas.microsoft.com/office/2006/documentManagement/types"/>
    <ds:schemaRef ds:uri="http://schemas.microsoft.com/sharepoint/v3"/>
    <ds:schemaRef ds:uri="http://purl.org/dc/dcmitype/"/>
    <ds:schemaRef ds:uri="1b88942e-2676-43d8-8ed9-83a17f84fdb8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bef28536-bd5b-4803-98b8-f9c58a28cb43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FB68AC8-76FF-4A85-888B-562988A27D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326592-C3D1-4861-92F5-F212A0A7C7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b88942e-2676-43d8-8ed9-83a17f84fdb8"/>
    <ds:schemaRef ds:uri="bef28536-bd5b-4803-98b8-f9c58a28cb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219</Words>
  <Application>Microsoft Office PowerPoint</Application>
  <PresentationFormat>Widescreen</PresentationFormat>
  <Paragraphs>127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-apple-system</vt:lpstr>
      <vt:lpstr>Arial</vt:lpstr>
      <vt:lpstr>Arial,Sans-Serif</vt:lpstr>
      <vt:lpstr>Calibri</vt:lpstr>
      <vt:lpstr>Calibri Light</vt:lpstr>
      <vt:lpstr>Montserrat</vt:lpstr>
      <vt:lpstr>Montserrat Medium</vt:lpstr>
      <vt:lpstr>Wingdings,Sans-Serif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Brandi Courrege</dc:creator>
  <cp:lastModifiedBy>Stephanie Pate</cp:lastModifiedBy>
  <cp:revision>127</cp:revision>
  <dcterms:created xsi:type="dcterms:W3CDTF">2022-01-25T16:59:12Z</dcterms:created>
  <dcterms:modified xsi:type="dcterms:W3CDTF">2022-12-05T18:24:13Z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0x0101009F20C669038AC14782E6E1DB1AC3F72A</vt:lpwstr>
  </property>
</Properties>
</file>