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</p:sldMasterIdLst>
  <p:sldIdLst>
    <p:sldId id="344" r:id="rId8"/>
    <p:sldId id="277" r:id="rId9"/>
    <p:sldId id="260" r:id="rId10"/>
    <p:sldId id="262" r:id="rId11"/>
    <p:sldId id="343" r:id="rId12"/>
    <p:sldId id="263" r:id="rId13"/>
    <p:sldId id="264" r:id="rId14"/>
    <p:sldId id="265" r:id="rId15"/>
    <p:sldId id="266" r:id="rId16"/>
    <p:sldId id="267" r:id="rId17"/>
    <p:sldId id="268" r:id="rId18"/>
    <p:sldId id="281" r:id="rId19"/>
    <p:sldId id="270" r:id="rId20"/>
    <p:sldId id="271" r:id="rId21"/>
    <p:sldId id="272" r:id="rId22"/>
    <p:sldId id="273" r:id="rId23"/>
    <p:sldId id="274" r:id="rId24"/>
    <p:sldId id="275" r:id="rId25"/>
    <p:sldId id="280" r:id="rId26"/>
    <p:sldId id="334" r:id="rId27"/>
    <p:sldId id="282" r:id="rId28"/>
    <p:sldId id="283" r:id="rId29"/>
    <p:sldId id="284" r:id="rId30"/>
    <p:sldId id="299" r:id="rId31"/>
    <p:sldId id="300" r:id="rId32"/>
    <p:sldId id="285" r:id="rId33"/>
    <p:sldId id="294" r:id="rId34"/>
    <p:sldId id="295" r:id="rId35"/>
    <p:sldId id="296" r:id="rId36"/>
    <p:sldId id="258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35" r:id="rId45"/>
    <p:sldId id="338" r:id="rId46"/>
    <p:sldId id="340" r:id="rId47"/>
    <p:sldId id="308" r:id="rId48"/>
    <p:sldId id="309" r:id="rId49"/>
    <p:sldId id="310" r:id="rId50"/>
    <p:sldId id="337" r:id="rId51"/>
    <p:sldId id="317" r:id="rId52"/>
    <p:sldId id="314" r:id="rId53"/>
    <p:sldId id="315" r:id="rId54"/>
    <p:sldId id="339" r:id="rId55"/>
    <p:sldId id="312" r:id="rId56"/>
    <p:sldId id="313" r:id="rId57"/>
    <p:sldId id="331" r:id="rId58"/>
    <p:sldId id="319" r:id="rId59"/>
    <p:sldId id="321" r:id="rId60"/>
    <p:sldId id="322" r:id="rId61"/>
    <p:sldId id="323" r:id="rId62"/>
    <p:sldId id="325" r:id="rId63"/>
    <p:sldId id="324" r:id="rId64"/>
    <p:sldId id="326" r:id="rId65"/>
    <p:sldId id="341" r:id="rId66"/>
    <p:sldId id="327" r:id="rId67"/>
    <p:sldId id="328" r:id="rId68"/>
    <p:sldId id="329" r:id="rId69"/>
    <p:sldId id="342" r:id="rId70"/>
    <p:sldId id="330" r:id="rId71"/>
    <p:sldId id="336" r:id="rId7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120"/>
    <a:srgbClr val="996633"/>
    <a:srgbClr val="FFFFCC"/>
    <a:srgbClr val="422C16"/>
    <a:srgbClr val="0C788E"/>
    <a:srgbClr val="025198"/>
    <a:srgbClr val="000099"/>
    <a:srgbClr val="1C1C1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99" d="100"/>
          <a:sy n="99" d="100"/>
        </p:scale>
        <p:origin x="9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7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1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8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6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2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0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0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6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4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6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8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3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3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9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1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7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0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2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2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3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2JNaqnYxU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202/es1202page01.cfm?chapter_no=visualization" TargetMode="External"/><Relationship Id="rId2" Type="http://schemas.openxmlformats.org/officeDocument/2006/relationships/hyperlink" Target="https://www.youtube.com/watch?v=B0koKEHRmGY" TargetMode="External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lasszone.com/books/earth_science/terc/content/visualizations/es1606/es1606page01.cfm?chapter_no=visualization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305/es1305page01.cfm?chapter_no=visualization" TargetMode="External"/><Relationship Id="rId2" Type="http://schemas.openxmlformats.org/officeDocument/2006/relationships/hyperlink" Target="http://www.classzone.com/books/earth_science/terc/content/visualizations/es1303/es1303page01.cfm?chapter_no=visualiz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udyjams.scholastic.com/studyjams/jams/science/rocks-minerals-landforms/weathering-and-erosion.htm" TargetMode="External"/><Relationship Id="rId4" Type="http://schemas.openxmlformats.org/officeDocument/2006/relationships/hyperlink" Target="http://www.classzone.com/books/earth_science/terc/content/visualizations/es1601/es1601page01.cfm?chapter_no=visualization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502/es1502page01.cfm?chapter_no=visualization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311yO5opVk" TargetMode="External"/><Relationship Id="rId2" Type="http://schemas.openxmlformats.org/officeDocument/2006/relationships/hyperlink" Target="http://studyjams.scholastic.com/studyjams/jams/science/rocks-minerals-landforms/weathering-and-erosion.ht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sszone.com/books/earth_science/terc/content/visualizations/es0604/es0604page01.cfm?chapter_no=visualization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heducation.com/olcweb/cgi/pluginpop.cgi?it=swf::640::480::/sites/dl/free/0072402466/30425/13_22.swf::Fig.%2013.22%20-%20Formation%20of%20a%20Sand%20Dun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XnCTcjNpuc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4F8B-4A90-49AB-B6A2-282776E623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Weathering, Erosion and Deposition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D347-BE28-4E8E-B4F8-A9F1A4F9E5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CVA 6</a:t>
            </a:r>
            <a:r>
              <a:rPr lang="en-US" baseline="30000" dirty="0"/>
              <a:t>th</a:t>
            </a:r>
            <a:r>
              <a:rPr lang="en-US" dirty="0"/>
              <a:t> Grade Earth Science</a:t>
            </a:r>
          </a:p>
        </p:txBody>
      </p:sp>
    </p:spTree>
    <p:extLst>
      <p:ext uri="{BB962C8B-B14F-4D97-AF65-F5344CB8AC3E}">
        <p14:creationId xmlns:p14="http://schemas.microsoft.com/office/powerpoint/2010/main" val="17587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qWtny48lqnY/UwhzIxw8EtI/AAAAAAAABfU/FCQ8rqPIEa0/s1600/frost-wedging-exampl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171401"/>
            <a:ext cx="11798699" cy="71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290760"/>
            <a:ext cx="8229600" cy="1359024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Weathering: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Frost Wedging</a:t>
            </a:r>
          </a:p>
        </p:txBody>
      </p:sp>
    </p:spTree>
    <p:extLst>
      <p:ext uri="{BB962C8B-B14F-4D97-AF65-F5344CB8AC3E}">
        <p14:creationId xmlns:p14="http://schemas.microsoft.com/office/powerpoint/2010/main" val="18336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87701"/>
            <a:ext cx="8784976" cy="1512168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Example of Mechanical Weathering: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306000"/>
            <a:ext cx="3528391" cy="3645704"/>
          </a:xfrm>
          <a:prstGeom prst="rect">
            <a:avLst/>
          </a:prstGeom>
          <a:noFill/>
          <a:ln w="9525">
            <a:solidFill>
              <a:srgbClr val="6241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2383202"/>
            <a:ext cx="47726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624120"/>
                </a:solidFill>
              </a:rPr>
              <a:t>Rock expands when the pressure of overlying rock is removed causing it to break into flat sheets [Exfoliation].</a:t>
            </a:r>
          </a:p>
        </p:txBody>
      </p:sp>
    </p:spTree>
    <p:extLst>
      <p:ext uri="{BB962C8B-B14F-4D97-AF65-F5344CB8AC3E}">
        <p14:creationId xmlns:p14="http://schemas.microsoft.com/office/powerpoint/2010/main" val="36931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440160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Example of </a:t>
            </a:r>
            <a:br>
              <a:rPr lang="en-US" sz="5400" b="1" dirty="0">
                <a:solidFill>
                  <a:srgbClr val="624120"/>
                </a:solidFill>
              </a:rPr>
            </a:br>
            <a:r>
              <a:rPr lang="en-US" sz="5400" b="1" dirty="0">
                <a:solidFill>
                  <a:srgbClr val="624120"/>
                </a:solidFill>
              </a:rPr>
              <a:t>Mechanical Weathering: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632" y="1988840"/>
            <a:ext cx="8208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>
                <a:solidFill>
                  <a:srgbClr val="624120"/>
                </a:solidFill>
                <a:latin typeface="Arial"/>
                <a:cs typeface="Arial"/>
              </a:rPr>
              <a:t>Exfoliation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http://www.sierracollege.edu/ejournals/jscnhm/v2n1/img/hilton/I-80_diagram-7-exfoli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33956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8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eb.mst.edu/~rogersda/phd_research/Close%20Up%20Little%20Shuteye%20P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-1206896"/>
            <a:ext cx="16129791" cy="80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34828"/>
            <a:ext cx="8229600" cy="1359024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Weathering: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Exfoliation</a:t>
            </a:r>
          </a:p>
        </p:txBody>
      </p:sp>
    </p:spTree>
    <p:extLst>
      <p:ext uri="{BB962C8B-B14F-4D97-AF65-F5344CB8AC3E}">
        <p14:creationId xmlns:p14="http://schemas.microsoft.com/office/powerpoint/2010/main" val="32995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48135"/>
            <a:ext cx="8784976" cy="936104"/>
          </a:xfrm>
        </p:spPr>
        <p:txBody>
          <a:bodyPr/>
          <a:lstStyle/>
          <a:p>
            <a:r>
              <a:rPr lang="en-US" sz="4800" b="1" dirty="0">
                <a:solidFill>
                  <a:srgbClr val="624120"/>
                </a:solidFill>
              </a:rPr>
              <a:t>Example of </a:t>
            </a:r>
            <a:br>
              <a:rPr lang="en-US" sz="4800" b="1" dirty="0">
                <a:solidFill>
                  <a:srgbClr val="624120"/>
                </a:solidFill>
              </a:rPr>
            </a:br>
            <a:r>
              <a:rPr lang="en-US" sz="4800" b="1" dirty="0">
                <a:solidFill>
                  <a:srgbClr val="624120"/>
                </a:solidFill>
              </a:rPr>
              <a:t>Mechanical Weathering: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630" y="1673755"/>
            <a:ext cx="878497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rgbClr val="624120"/>
                </a:solidFill>
              </a:rPr>
              <a:t>The expansion and contraction of rock, caused by temperature changes</a:t>
            </a:r>
          </a:p>
          <a:p>
            <a:pPr algn="ctr"/>
            <a:r>
              <a:rPr lang="en-US" sz="3500" b="1" dirty="0">
                <a:solidFill>
                  <a:srgbClr val="624120"/>
                </a:solidFill>
              </a:rPr>
              <a:t>[Thermal Expansion].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078" y="4453806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24120"/>
                </a:solidFill>
              </a:rPr>
              <a:t>Expand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9992" y="4415059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24120"/>
                </a:solidFill>
              </a:rPr>
              <a:t>Contract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97826" l="9434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19" y="5013009"/>
            <a:ext cx="10096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2" b="100000" l="89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4" y="5046513"/>
            <a:ext cx="8477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4" b="98947" l="8421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15" y="3677579"/>
            <a:ext cx="904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71" y="3716662"/>
            <a:ext cx="876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3980">
            <a:off x="1211988" y="3670261"/>
            <a:ext cx="876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1974">
            <a:off x="1130672" y="5224318"/>
            <a:ext cx="876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0840">
            <a:off x="2438534" y="3695285"/>
            <a:ext cx="876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4" y="5224317"/>
            <a:ext cx="8763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7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8793E-6 L -0.05694 -0.075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-37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231 L -0.06823 0.07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36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65024E-6 L 0.05225 -0.068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0502E-6 L 0.05191 0.06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31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578 L 0.0349 0.045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254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0116 L -0.03385 0.045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233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463 L 0.02969 -0.0441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45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0115 L -0.02969 -0.0441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215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5536" y="2318975"/>
            <a:ext cx="4252441" cy="3574867"/>
            <a:chOff x="539552" y="908721"/>
            <a:chExt cx="4252441" cy="3574867"/>
          </a:xfrm>
        </p:grpSpPr>
        <p:pic>
          <p:nvPicPr>
            <p:cNvPr id="5122" name="Picture 2" descr="http://w3.salemstate.edu/~lhanson/gls210/images_wea/wea_fire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908721"/>
              <a:ext cx="4252441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827584" y="3861048"/>
              <a:ext cx="3672408" cy="576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241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73465" y="3837257"/>
              <a:ext cx="3528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24120"/>
                  </a:solidFill>
                </a:rPr>
                <a:t>Thermal shattering of rock due to a forest fire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51520" y="332656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24120"/>
                </a:solidFill>
              </a:rPr>
              <a:t>For example, heating of rocks by sunlight or fires can cause expansion of their minerals. This stress  eventually cause the rock to crack apart.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004048" y="2132856"/>
            <a:ext cx="3816424" cy="4248097"/>
            <a:chOff x="5076056" y="1843458"/>
            <a:chExt cx="3816424" cy="424809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843458"/>
              <a:ext cx="3672408" cy="4080454"/>
            </a:xfrm>
            <a:prstGeom prst="rect">
              <a:avLst/>
            </a:prstGeom>
            <a:noFill/>
            <a:ln w="9525">
              <a:solidFill>
                <a:srgbClr val="62412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5076056" y="5182724"/>
              <a:ext cx="3816424" cy="90883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6241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224109" y="5151068"/>
              <a:ext cx="352839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624120"/>
                  </a:solidFill>
                </a:rPr>
                <a:t>The heated exterior will expand faster than the cool interior, causing the exterior to break.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20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176464" cy="2736304"/>
          </a:xfrm>
        </p:spPr>
        <p:txBody>
          <a:bodyPr/>
          <a:lstStyle/>
          <a:p>
            <a:r>
              <a:rPr lang="en-US" b="1" dirty="0">
                <a:solidFill>
                  <a:srgbClr val="624120"/>
                </a:solidFill>
              </a:rPr>
              <a:t>Example of Mechanical Weathering: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3356992"/>
            <a:ext cx="4104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b="1" kern="0" dirty="0">
                <a:solidFill>
                  <a:srgbClr val="624120"/>
                </a:solidFill>
                <a:latin typeface="Arial"/>
                <a:cs typeface="Arial"/>
              </a:rPr>
              <a:t>Biological</a:t>
            </a:r>
            <a:br>
              <a:rPr lang="en-US" sz="5600" b="1" kern="0" dirty="0">
                <a:solidFill>
                  <a:srgbClr val="624120"/>
                </a:solidFill>
                <a:latin typeface="Arial"/>
                <a:cs typeface="Arial"/>
              </a:rPr>
            </a:br>
            <a:r>
              <a:rPr lang="en-US" sz="5600" b="1" kern="0" dirty="0">
                <a:solidFill>
                  <a:srgbClr val="624120"/>
                </a:solidFill>
                <a:latin typeface="Arial"/>
                <a:cs typeface="Arial"/>
              </a:rPr>
              <a:t>Weathering</a:t>
            </a:r>
            <a:endParaRPr lang="en-US" sz="5600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-11987"/>
            <a:ext cx="4476750" cy="7277100"/>
          </a:xfrm>
          <a:prstGeom prst="rect">
            <a:avLst/>
          </a:prstGeom>
          <a:noFill/>
          <a:ln w="38100">
            <a:solidFill>
              <a:srgbClr val="6241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3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236959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624120"/>
                </a:solidFill>
              </a:rPr>
              <a:t>Water and nutrients collect in the cracks of rocks that can result in the growth of plants. As the roots grow, they enlarge the cracks.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0364" y="3068960"/>
            <a:ext cx="8436152" cy="3078342"/>
            <a:chOff x="403529" y="3068960"/>
            <a:chExt cx="8436152" cy="3078342"/>
          </a:xfrm>
        </p:grpSpPr>
        <p:pic>
          <p:nvPicPr>
            <p:cNvPr id="8194" name="Picture 2" descr="http://s0.geograph.org.uk/geophotos/02/67/12/2671203_19dc00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29" y="3068960"/>
              <a:ext cx="4104456" cy="3078342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739" y="3213133"/>
              <a:ext cx="4016942" cy="2827459"/>
            </a:xfrm>
            <a:prstGeom prst="rect">
              <a:avLst/>
            </a:prstGeom>
            <a:noFill/>
            <a:ln w="9525">
              <a:solidFill>
                <a:srgbClr val="62412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8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236959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624120"/>
                </a:solidFill>
              </a:rPr>
              <a:t>Burrowing animals also cause mechanical weathering. They loosen sediment and push it to the surface as they burrow (dig).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552" y="2925746"/>
            <a:ext cx="7986740" cy="3781285"/>
            <a:chOff x="539552" y="2925746"/>
            <a:chExt cx="7986740" cy="3781285"/>
          </a:xfrm>
        </p:grpSpPr>
        <p:pic>
          <p:nvPicPr>
            <p:cNvPr id="9218" name="Picture 2" descr="https://classconnection.s3.amazonaws.com/261/flashcards/893261/jpg/ground-hog132129005802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931614"/>
              <a:ext cx="2808312" cy="1867149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://farm5.staticflickr.com/4063/4285992318_39c699be64_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992531"/>
              <a:ext cx="2286000" cy="171450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925746"/>
              <a:ext cx="4602364" cy="3781285"/>
            </a:xfrm>
            <a:prstGeom prst="rect">
              <a:avLst/>
            </a:prstGeom>
            <a:noFill/>
            <a:ln w="9525">
              <a:solidFill>
                <a:srgbClr val="62412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75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1520" y="303180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624120"/>
                </a:solidFill>
              </a:rPr>
              <a:t>Weathering can also occur by the rubbing of one object or surface</a:t>
            </a:r>
          </a:p>
          <a:p>
            <a:pPr algn="ctr"/>
            <a:r>
              <a:rPr lang="en-US" sz="4000" b="1" dirty="0">
                <a:solidFill>
                  <a:srgbClr val="624120"/>
                </a:solidFill>
              </a:rPr>
              <a:t>against another [Abrasion]. 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1496" y="2796694"/>
            <a:ext cx="7994297" cy="2993200"/>
            <a:chOff x="500909" y="2820512"/>
            <a:chExt cx="7994297" cy="2993200"/>
          </a:xfrm>
        </p:grpSpPr>
        <p:grpSp>
          <p:nvGrpSpPr>
            <p:cNvPr id="8" name="Group 7"/>
            <p:cNvGrpSpPr/>
            <p:nvPr/>
          </p:nvGrpSpPr>
          <p:grpSpPr>
            <a:xfrm>
              <a:off x="500909" y="2852936"/>
              <a:ext cx="3902649" cy="2958652"/>
              <a:chOff x="467544" y="2492896"/>
              <a:chExt cx="3902649" cy="2958652"/>
            </a:xfrm>
          </p:grpSpPr>
          <p:pic>
            <p:nvPicPr>
              <p:cNvPr id="12290" name="Picture 2" descr="http://www.asergeev.com/pictures/archives/2013/1175/jpeg/10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2492896"/>
                <a:ext cx="3902649" cy="2592288"/>
              </a:xfrm>
              <a:prstGeom prst="rect">
                <a:avLst/>
              </a:prstGeom>
              <a:noFill/>
              <a:ln>
                <a:solidFill>
                  <a:srgbClr val="62412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941864" y="4609659"/>
                <a:ext cx="2954008" cy="841889"/>
                <a:chOff x="897912" y="4497411"/>
                <a:chExt cx="2954008" cy="841889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897912" y="4524468"/>
                  <a:ext cx="2954008" cy="81483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6241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992866" y="4497411"/>
                  <a:ext cx="275757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rgbClr val="624120"/>
                      </a:solidFill>
                    </a:rPr>
                    <a:t>Sand rubbing </a:t>
                  </a:r>
                  <a:br>
                    <a:rPr lang="en-US" sz="2400" b="1" dirty="0">
                      <a:solidFill>
                        <a:srgbClr val="624120"/>
                      </a:solidFill>
                    </a:rPr>
                  </a:br>
                  <a:r>
                    <a:rPr lang="en-US" sz="2400" b="1" dirty="0">
                      <a:solidFill>
                        <a:srgbClr val="624120"/>
                      </a:solidFill>
                    </a:rPr>
                    <a:t>against the rock</a:t>
                  </a: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5168878" y="2820512"/>
              <a:ext cx="3326328" cy="2993200"/>
              <a:chOff x="5148064" y="2477342"/>
              <a:chExt cx="3326328" cy="2993200"/>
            </a:xfrm>
          </p:grpSpPr>
          <p:pic>
            <p:nvPicPr>
              <p:cNvPr id="12292" name="Picture 4" descr="http://f.tqn.com/y/geology/1/S/6/Y/1/riverrocks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2477342"/>
                <a:ext cx="3326328" cy="2607841"/>
              </a:xfrm>
              <a:prstGeom prst="rect">
                <a:avLst/>
              </a:prstGeom>
              <a:noFill/>
              <a:ln>
                <a:solidFill>
                  <a:srgbClr val="62412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5220072" y="4454879"/>
                <a:ext cx="3168352" cy="1015663"/>
                <a:chOff x="783760" y="4476145"/>
                <a:chExt cx="3168352" cy="1015663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783760" y="4530386"/>
                  <a:ext cx="3168352" cy="9315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6241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919566" y="4476145"/>
                  <a:ext cx="295232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624120"/>
                      </a:solidFill>
                    </a:rPr>
                    <a:t>Rocks and other sediment rubbing against one another</a:t>
                  </a:r>
                </a:p>
              </p:txBody>
            </p:sp>
          </p:grpSp>
        </p:grp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8" y="2612804"/>
            <a:ext cx="7916522" cy="3343490"/>
          </a:xfrm>
          <a:prstGeom prst="rect">
            <a:avLst/>
          </a:prstGeom>
          <a:noFill/>
          <a:ln w="12700">
            <a:solidFill>
              <a:srgbClr val="62412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0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539552" y="404664"/>
            <a:ext cx="8280920" cy="3384376"/>
          </a:xfrm>
          <a:noFill/>
          <a:ln/>
        </p:spPr>
        <p:txBody>
          <a:bodyPr/>
          <a:lstStyle/>
          <a:p>
            <a:r>
              <a:rPr lang="es-UY" sz="5400" b="1" dirty="0" err="1">
                <a:solidFill>
                  <a:srgbClr val="624120"/>
                </a:solidFill>
              </a:rPr>
              <a:t>Learning</a:t>
            </a:r>
            <a:r>
              <a:rPr lang="es-UY" sz="5400" b="1" dirty="0">
                <a:solidFill>
                  <a:srgbClr val="624120"/>
                </a:solidFill>
              </a:rPr>
              <a:t> Target: Be </a:t>
            </a:r>
            <a:r>
              <a:rPr lang="es-UY" sz="5400" b="1" dirty="0" err="1">
                <a:solidFill>
                  <a:srgbClr val="624120"/>
                </a:solidFill>
              </a:rPr>
              <a:t>able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to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explain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how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changes</a:t>
            </a:r>
            <a:r>
              <a:rPr lang="es-UY" sz="5400" b="1" dirty="0">
                <a:solidFill>
                  <a:srgbClr val="624120"/>
                </a:solidFill>
              </a:rPr>
              <a:t> in </a:t>
            </a:r>
            <a:r>
              <a:rPr lang="es-UY" sz="5400" b="1" dirty="0" err="1">
                <a:solidFill>
                  <a:srgbClr val="624120"/>
                </a:solidFill>
              </a:rPr>
              <a:t>the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Earth’s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surface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occur</a:t>
            </a:r>
            <a:r>
              <a:rPr lang="es-UY" sz="5400" b="1" dirty="0">
                <a:solidFill>
                  <a:srgbClr val="624120"/>
                </a:solidFill>
              </a:rPr>
              <a:t> </a:t>
            </a:r>
            <a:r>
              <a:rPr lang="es-UY" sz="5400" b="1" dirty="0" err="1">
                <a:solidFill>
                  <a:srgbClr val="624120"/>
                </a:solidFill>
              </a:rPr>
              <a:t>over</a:t>
            </a:r>
            <a:r>
              <a:rPr lang="es-UY" sz="5400" b="1" dirty="0">
                <a:solidFill>
                  <a:srgbClr val="624120"/>
                </a:solidFill>
              </a:rPr>
              <a:t> time?</a:t>
            </a:r>
            <a:endParaRPr lang="es-ES" sz="5400" b="1" dirty="0">
              <a:solidFill>
                <a:srgbClr val="624120"/>
              </a:solidFill>
            </a:endParaRPr>
          </a:p>
        </p:txBody>
      </p:sp>
      <p:sp>
        <p:nvSpPr>
          <p:cNvPr id="2172" name="Rectangle 124"/>
          <p:cNvSpPr>
            <a:spLocks noChangeArrowheads="1"/>
          </p:cNvSpPr>
          <p:nvPr/>
        </p:nvSpPr>
        <p:spPr bwMode="auto">
          <a:xfrm>
            <a:off x="621297" y="4077072"/>
            <a:ext cx="82809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s-ES" sz="2800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612B-06D4-42E1-8B4D-B50CC8DE3F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Chemical Weathering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4F99F-D2D5-4183-9741-6CA5206368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9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143000"/>
          </a:xfrm>
        </p:spPr>
        <p:txBody>
          <a:bodyPr/>
          <a:lstStyle/>
          <a:p>
            <a:r>
              <a:rPr lang="en-US" sz="6000" b="1" u="sng" dirty="0">
                <a:solidFill>
                  <a:srgbClr val="624120"/>
                </a:solidFill>
              </a:rPr>
              <a:t>Chemical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229600" cy="3547648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624120"/>
                </a:solidFill>
              </a:rPr>
              <a:t>Chemical reactions</a:t>
            </a:r>
            <a:r>
              <a:rPr lang="en-US" sz="4400" b="1" dirty="0">
                <a:solidFill>
                  <a:srgbClr val="624120"/>
                </a:solidFill>
              </a:rPr>
              <a:t> dissolve or change the minerals in rocks or change them into </a:t>
            </a:r>
            <a:r>
              <a:rPr lang="en-US" sz="4400" b="1" u="sng" dirty="0">
                <a:solidFill>
                  <a:srgbClr val="624120"/>
                </a:solidFill>
              </a:rPr>
              <a:t>different minerals</a:t>
            </a:r>
            <a:r>
              <a:rPr lang="en-US" sz="4400" b="1" dirty="0">
                <a:solidFill>
                  <a:srgbClr val="624120"/>
                </a:solidFill>
              </a:rPr>
              <a:t> [changes the chemical composition]</a:t>
            </a:r>
          </a:p>
        </p:txBody>
      </p:sp>
    </p:spTree>
    <p:extLst>
      <p:ext uri="{BB962C8B-B14F-4D97-AF65-F5344CB8AC3E}">
        <p14:creationId xmlns:p14="http://schemas.microsoft.com/office/powerpoint/2010/main" val="892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440160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Example of Chemical Weathering:</a:t>
            </a:r>
          </a:p>
        </p:txBody>
      </p:sp>
      <p:pic>
        <p:nvPicPr>
          <p:cNvPr id="13316" name="Picture 4" descr="http://www.absolutechinatours.com/UploadFiles/ImageBase/yeliu-geopark-disolution-r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17" y="3717032"/>
            <a:ext cx="4392488" cy="2861980"/>
          </a:xfrm>
          <a:prstGeom prst="rect">
            <a:avLst/>
          </a:prstGeom>
          <a:noFill/>
          <a:ln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2098891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  <a:t>Rocks and minerals can dissolve in acidic waters [Dissolution].</a:t>
            </a:r>
            <a:endParaRPr lang="en-US" sz="4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geographypods.com/uploads/7/6/2/2/7622863/498609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51460"/>
            <a:ext cx="10657184" cy="705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1323" y="116632"/>
            <a:ext cx="4355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Dissolution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1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80634"/>
            <a:ext cx="4946898" cy="516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56052"/>
            <a:ext cx="4392488" cy="4104456"/>
          </a:xfrm>
        </p:spPr>
        <p:txBody>
          <a:bodyPr/>
          <a:lstStyle/>
          <a:p>
            <a:r>
              <a:rPr lang="en-US" sz="4800" b="1" dirty="0">
                <a:solidFill>
                  <a:srgbClr val="624120"/>
                </a:solidFill>
              </a:rPr>
              <a:t>Caves form when slightly acidic groundwater dissolves limestone.</a:t>
            </a:r>
          </a:p>
        </p:txBody>
      </p:sp>
    </p:spTree>
    <p:extLst>
      <p:ext uri="{BB962C8B-B14F-4D97-AF65-F5344CB8AC3E}">
        <p14:creationId xmlns:p14="http://schemas.microsoft.com/office/powerpoint/2010/main" val="35704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069"/>
            <a:ext cx="8229600" cy="1143000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Cave formed by acid dissolved limestone</a:t>
            </a:r>
          </a:p>
        </p:txBody>
      </p:sp>
      <p:pic>
        <p:nvPicPr>
          <p:cNvPr id="3076" name="Picture 4" descr="http://www.natureflip.com/sites/default/files/photo/carlsbad-caverns-national-park/carlsbad-caverns-national-park-photo-cavern-chambers-were-formed-due-sulfuric-acid-dissolv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912768" cy="4605633"/>
          </a:xfrm>
          <a:prstGeom prst="rect">
            <a:avLst/>
          </a:prstGeom>
          <a:noFill/>
          <a:ln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67" y="178045"/>
            <a:ext cx="8496944" cy="2448272"/>
          </a:xfrm>
        </p:spPr>
        <p:txBody>
          <a:bodyPr/>
          <a:lstStyle/>
          <a:p>
            <a:r>
              <a:rPr lang="en-US" sz="3600" b="1" dirty="0">
                <a:solidFill>
                  <a:srgbClr val="624120"/>
                </a:solidFill>
              </a:rPr>
              <a:t>Some plants give off acids that also dissolve minerals in rock. The rock is weakened and eventually breaks into smaller pieces.</a:t>
            </a:r>
          </a:p>
        </p:txBody>
      </p:sp>
      <p:pic>
        <p:nvPicPr>
          <p:cNvPr id="15364" name="Picture 4" descr="http://4.bp.blogspot.com/-EBcRx4Dg62Y/UUpF26uND2I/AAAAAAAABFw/P6jjYRnRch8/s1600/IMG_1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4608512" cy="3070422"/>
          </a:xfrm>
          <a:prstGeom prst="rect">
            <a:avLst/>
          </a:prstGeom>
          <a:noFill/>
          <a:ln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66656" y="5931378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Rock Meets Lichen</a:t>
            </a:r>
            <a:r>
              <a:rPr lang="en-US" sz="3600" dirty="0">
                <a:latin typeface="Arial"/>
                <a:ea typeface="Calibri"/>
              </a:rPr>
              <a:t> [2:06]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70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3180"/>
            <a:ext cx="8640960" cy="1512168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Example of Chemical Weathering: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2014952"/>
            <a:ext cx="87849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  <a:t>The chemical compounds </a:t>
            </a:r>
            <a:b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</a:br>
            <a: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  <a:t>(mixes) in rock can breakdown due to a reaction with water [Hydrolysis]. An example is Feldspar changing to Clay.</a:t>
            </a:r>
            <a:endParaRPr lang="en-US" sz="42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443" y="5469487"/>
            <a:ext cx="87618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Chemical Weathering Feldspar into Clay</a:t>
            </a:r>
            <a:r>
              <a:rPr lang="en-US" sz="2800" dirty="0">
                <a:latin typeface="Arial"/>
                <a:ea typeface="Calibri"/>
              </a:rPr>
              <a:t> </a:t>
            </a:r>
            <a:r>
              <a:rPr lang="en-US" sz="3200" dirty="0">
                <a:latin typeface="Arial"/>
                <a:ea typeface="Calibri"/>
              </a:rPr>
              <a:t>[28 sec]</a:t>
            </a:r>
            <a:endParaRPr lang="en-US" sz="2400" dirty="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6163236"/>
            <a:ext cx="571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Animation of Chemical Weathering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45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40960" cy="1296144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Example of Chemical Weathering: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2290840"/>
            <a:ext cx="8352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  <a:t>When minerals containing iron are exposed to water and oxygen in the air, the iron reacts to form a new material that looks like rust [Oxidation].</a:t>
            </a:r>
            <a:endParaRPr lang="en-US" sz="4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1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260648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kern="0" dirty="0">
                <a:solidFill>
                  <a:srgbClr val="624120"/>
                </a:solidFill>
                <a:latin typeface="Arial"/>
                <a:cs typeface="Arial"/>
              </a:rPr>
              <a:t>Due to oxidation, iron-containing minerals like magnetite can weather to form a rust-like material called limonite.</a:t>
            </a:r>
            <a:endParaRPr lang="en-US" sz="4200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1560" y="3237797"/>
            <a:ext cx="3619500" cy="3291593"/>
            <a:chOff x="611560" y="3237797"/>
            <a:chExt cx="3619500" cy="3291593"/>
          </a:xfrm>
        </p:grpSpPr>
        <p:pic>
          <p:nvPicPr>
            <p:cNvPr id="24578" name="Picture 2" descr="http://geology.com/minerals/photos/magnetite-30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04" b="93684" l="4474" r="968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37797"/>
              <a:ext cx="3619500" cy="271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945146" y="5883059"/>
              <a:ext cx="2952328" cy="646331"/>
              <a:chOff x="945146" y="5883059"/>
              <a:chExt cx="2952328" cy="646331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45146" y="5944210"/>
                <a:ext cx="2952328" cy="58113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1076" y="5883059"/>
                <a:ext cx="28083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624120"/>
                    </a:solidFill>
                  </a:rPr>
                  <a:t>Magnetite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951786" y="3068960"/>
            <a:ext cx="4012702" cy="3456384"/>
            <a:chOff x="4951786" y="3068960"/>
            <a:chExt cx="4012702" cy="3456384"/>
          </a:xfrm>
        </p:grpSpPr>
        <p:pic>
          <p:nvPicPr>
            <p:cNvPr id="24580" name="Picture 4" descr="http://upload.wikimedia.org/wikipedia/commons/8/8b/Galena_Limonit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8" b="99609" l="9983" r="899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786" y="3068960"/>
              <a:ext cx="4012702" cy="267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5580112" y="5879013"/>
              <a:ext cx="2952328" cy="646331"/>
              <a:chOff x="945146" y="5883059"/>
              <a:chExt cx="2952328" cy="646331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945146" y="5944210"/>
                <a:ext cx="2952328" cy="58113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01076" y="5883059"/>
                <a:ext cx="28083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624120"/>
                    </a:solidFill>
                  </a:rPr>
                  <a:t>Limonite</a:t>
                </a:r>
              </a:p>
            </p:txBody>
          </p:sp>
        </p:grpSp>
      </p:grpSp>
      <p:sp>
        <p:nvSpPr>
          <p:cNvPr id="14" name="Right Arrow 13"/>
          <p:cNvSpPr/>
          <p:nvPr/>
        </p:nvSpPr>
        <p:spPr>
          <a:xfrm>
            <a:off x="4294341" y="3947038"/>
            <a:ext cx="989012" cy="648072"/>
          </a:xfrm>
          <a:prstGeom prst="rightArrow">
            <a:avLst/>
          </a:prstGeom>
          <a:solidFill>
            <a:srgbClr val="624120"/>
          </a:solidFill>
          <a:ln w="63500">
            <a:solidFill>
              <a:srgbClr val="6241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ortelvoicemail.files.wordpress.com/2012/07/delicate-arch-arches-national-park-ut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8141"/>
            <a:ext cx="9505056" cy="71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08" y="4221088"/>
            <a:ext cx="8712968" cy="2520280"/>
          </a:xfrm>
        </p:spPr>
        <p:txBody>
          <a:bodyPr/>
          <a:lstStyle/>
          <a:p>
            <a:r>
              <a:rPr lang="en-US" sz="46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Weathering</a:t>
            </a:r>
            <a:r>
              <a:rPr lang="en-US" sz="4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is the process that breaks down rock and other substances at Earth’s surface.</a:t>
            </a:r>
          </a:p>
        </p:txBody>
      </p:sp>
    </p:spTree>
    <p:extLst>
      <p:ext uri="{BB962C8B-B14F-4D97-AF65-F5344CB8AC3E}">
        <p14:creationId xmlns:p14="http://schemas.microsoft.com/office/powerpoint/2010/main" val="110820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346" y="493092"/>
            <a:ext cx="7772400" cy="1470025"/>
          </a:xfrm>
        </p:spPr>
        <p:txBody>
          <a:bodyPr/>
          <a:lstStyle/>
          <a:p>
            <a:r>
              <a:rPr lang="en-US" sz="11500" b="1" u="sng" dirty="0">
                <a:solidFill>
                  <a:srgbClr val="624120"/>
                </a:solidFill>
              </a:rPr>
              <a:t>Erosion</a:t>
            </a:r>
          </a:p>
        </p:txBody>
      </p:sp>
      <p:pic>
        <p:nvPicPr>
          <p:cNvPr id="5122" name="Picture 2" descr="http://i.dailymail.co.uk/i/pix/2014/03/04/article-2573058-1C08E6E000000578-919_964x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6877844" cy="3945486"/>
          </a:xfrm>
          <a:prstGeom prst="rect">
            <a:avLst/>
          </a:prstGeom>
          <a:noFill/>
          <a:ln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8388424" cy="3312368"/>
          </a:xfrm>
        </p:spPr>
        <p:txBody>
          <a:bodyPr/>
          <a:lstStyle/>
          <a:p>
            <a:r>
              <a:rPr lang="en-US" sz="7200" b="1" dirty="0">
                <a:solidFill>
                  <a:srgbClr val="624120"/>
                </a:solidFill>
              </a:rPr>
              <a:t>Erosion transports  </a:t>
            </a:r>
            <a:br>
              <a:rPr lang="en-US" sz="7200" b="1" dirty="0">
                <a:solidFill>
                  <a:srgbClr val="624120"/>
                </a:solidFill>
              </a:rPr>
            </a:br>
            <a:r>
              <a:rPr lang="en-US" sz="7200" b="1" dirty="0">
                <a:solidFill>
                  <a:srgbClr val="624120"/>
                </a:solidFill>
              </a:rPr>
              <a:t>   weathered rock </a:t>
            </a:r>
            <a:br>
              <a:rPr lang="en-US" sz="7200" b="1" dirty="0">
                <a:solidFill>
                  <a:srgbClr val="624120"/>
                </a:solidFill>
              </a:rPr>
            </a:br>
            <a:r>
              <a:rPr lang="en-US" sz="7200" b="1" dirty="0">
                <a:solidFill>
                  <a:srgbClr val="624120"/>
                </a:solidFill>
              </a:rPr>
              <a:t>               material.</a:t>
            </a:r>
          </a:p>
        </p:txBody>
      </p:sp>
      <p:pic>
        <p:nvPicPr>
          <p:cNvPr id="6146" name="Picture 2" descr="http://www.drawingnow.com/file/videos/image/how-to-draw-a-dump-tru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2667" r="94000">
                        <a14:backgroundMark x1="34333" y1="95500" x2="34333" y2="95500"/>
                        <a14:backgroundMark x1="38667" y1="88500" x2="38667" y2="88500"/>
                        <a14:backgroundMark x1="55667" y1="91500" x2="55667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80928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-15810"/>
            <a:ext cx="8388424" cy="2880320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What are some ways that weathered material can be transported?</a:t>
            </a:r>
          </a:p>
        </p:txBody>
      </p:sp>
      <p:pic>
        <p:nvPicPr>
          <p:cNvPr id="6146" name="Picture 2" descr="http://www.drawingnow.com/file/videos/image/how-to-draw-a-dump-tru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2667" r="94000">
                        <a14:backgroundMark x1="34333" y1="95500" x2="34333" y2="95500"/>
                        <a14:backgroundMark x1="38667" y1="88500" x2="38667" y2="88500"/>
                        <a14:backgroundMark x1="55667" y1="91500" x2="55667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80928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5544616" cy="2160240"/>
          </a:xfrm>
        </p:spPr>
        <p:txBody>
          <a:bodyPr/>
          <a:lstStyle/>
          <a:p>
            <a:r>
              <a:rPr lang="en-US" sz="7200" b="1" u="sng" dirty="0">
                <a:solidFill>
                  <a:srgbClr val="624120"/>
                </a:solidFill>
              </a:rPr>
              <a:t>Erosion by Gravity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0847" y="3573016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>
                <a:solidFill>
                  <a:srgbClr val="624120"/>
                </a:solidFill>
              </a:rPr>
              <a:t>Rocks and other materials, especially on steep slopes, are pulled toward the center of Earth by gravity.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1286"/>
            <a:ext cx="2656673" cy="30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helledy.mesa.k12.co.us/staff/computerlab/images/GJ_Geography_Ice_weath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177968" cy="4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0688"/>
            <a:ext cx="3872219" cy="2016224"/>
          </a:xfrm>
        </p:spPr>
        <p:txBody>
          <a:bodyPr/>
          <a:lstStyle/>
          <a:p>
            <a:r>
              <a:rPr lang="en-US" sz="4000" b="1" dirty="0">
                <a:solidFill>
                  <a:srgbClr val="624120"/>
                </a:solidFill>
              </a:rPr>
              <a:t>Here, the weathering occurs by </a:t>
            </a:r>
            <a:br>
              <a:rPr lang="en-US" sz="4000" b="1" dirty="0">
                <a:solidFill>
                  <a:srgbClr val="624120"/>
                </a:solidFill>
              </a:rPr>
            </a:br>
            <a:r>
              <a:rPr lang="en-US" sz="4000" b="1" dirty="0">
                <a:solidFill>
                  <a:srgbClr val="624120"/>
                </a:solidFill>
              </a:rPr>
              <a:t>frost wedging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4653136"/>
            <a:ext cx="81003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800" b="1" dirty="0">
                <a:solidFill>
                  <a:srgbClr val="624120"/>
                </a:solidFill>
              </a:rPr>
              <a:t>The erosion occurs by gravity</a:t>
            </a:r>
          </a:p>
        </p:txBody>
      </p:sp>
    </p:spTree>
    <p:extLst>
      <p:ext uri="{BB962C8B-B14F-4D97-AF65-F5344CB8AC3E}">
        <p14:creationId xmlns:p14="http://schemas.microsoft.com/office/powerpoint/2010/main" val="2407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-21596"/>
            <a:ext cx="8424936" cy="1080120"/>
          </a:xfrm>
        </p:spPr>
        <p:txBody>
          <a:bodyPr/>
          <a:lstStyle/>
          <a:p>
            <a:r>
              <a:rPr lang="en-US" sz="6000" b="1" u="sng" dirty="0">
                <a:solidFill>
                  <a:srgbClr val="624120"/>
                </a:solidFill>
              </a:rPr>
              <a:t>Erosion by Gravity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2203" y="1310258"/>
            <a:ext cx="2857500" cy="2406774"/>
            <a:chOff x="832203" y="1310258"/>
            <a:chExt cx="2857500" cy="2406774"/>
          </a:xfrm>
        </p:grpSpPr>
        <p:pic>
          <p:nvPicPr>
            <p:cNvPr id="9226" name="Picture 10" descr="http://www.fws.gov/uploadedImages/Region_7/NWRS/Zone_2/Selawik/Images/slump%2009.300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3" y="1310258"/>
              <a:ext cx="2857500" cy="219075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547664" y="3253085"/>
              <a:ext cx="1584176" cy="463947"/>
              <a:chOff x="1547664" y="3253085"/>
              <a:chExt cx="1584176" cy="463947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47664" y="3284984"/>
                <a:ext cx="1584176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75260" y="3253085"/>
                <a:ext cx="12961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Slump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39552" y="3882604"/>
            <a:ext cx="3357739" cy="2749971"/>
            <a:chOff x="539552" y="3882604"/>
            <a:chExt cx="3357739" cy="2749971"/>
          </a:xfrm>
        </p:grpSpPr>
        <p:pic>
          <p:nvPicPr>
            <p:cNvPr id="9222" name="Picture 6" descr="http://derosaworld.typepad.com/.a/6a00d8341c7c7d53ef01287659af3a970c-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882604"/>
              <a:ext cx="3357739" cy="252028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174305" y="6170910"/>
              <a:ext cx="2088232" cy="461665"/>
              <a:chOff x="1462337" y="3253085"/>
              <a:chExt cx="2088232" cy="46166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462337" y="3269035"/>
                <a:ext cx="2088232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75260" y="3253085"/>
                <a:ext cx="1744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Rock Slide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572000" y="1310258"/>
            <a:ext cx="4058879" cy="5306368"/>
            <a:chOff x="4572000" y="1310258"/>
            <a:chExt cx="4058879" cy="5306368"/>
          </a:xfrm>
        </p:grpSpPr>
        <p:pic>
          <p:nvPicPr>
            <p:cNvPr id="9230" name="Picture 14" descr="http://wordlesstech.com/wp-content/uploads/2014/05/Gigantic-Colorado-Mudslide-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10258"/>
              <a:ext cx="4058879" cy="509262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5635700" y="6152679"/>
              <a:ext cx="2088232" cy="463947"/>
              <a:chOff x="1547664" y="3253085"/>
              <a:chExt cx="2088232" cy="46394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47664" y="3284984"/>
                <a:ext cx="2088232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75260" y="3253085"/>
                <a:ext cx="1744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Mud Slide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89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4752528" cy="2160240"/>
          </a:xfrm>
        </p:spPr>
        <p:txBody>
          <a:bodyPr/>
          <a:lstStyle/>
          <a:p>
            <a:r>
              <a:rPr lang="en-US" sz="7200" b="1" u="sng" dirty="0">
                <a:solidFill>
                  <a:srgbClr val="624120"/>
                </a:solidFill>
              </a:rPr>
              <a:t>Erosion by Wind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3368" y="3789040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>
                <a:solidFill>
                  <a:srgbClr val="624120"/>
                </a:solidFill>
              </a:rPr>
              <a:t>When air moves, it picks </a:t>
            </a:r>
            <a:br>
              <a:rPr lang="en-US" sz="4800" b="1" dirty="0">
                <a:solidFill>
                  <a:srgbClr val="624120"/>
                </a:solidFill>
              </a:rPr>
            </a:br>
            <a:r>
              <a:rPr lang="en-US" sz="4800" b="1" dirty="0">
                <a:solidFill>
                  <a:srgbClr val="624120"/>
                </a:solidFill>
              </a:rPr>
              <a:t>up loose material and transports it to other places.</a:t>
            </a:r>
          </a:p>
        </p:txBody>
      </p:sp>
      <p:pic>
        <p:nvPicPr>
          <p:cNvPr id="11268" name="Picture 4" descr="http://mauritiusattractions.com/content/images/guide/mauritius-wind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95" l="500" r="100000">
                        <a14:foregroundMark x1="51500" y1="34091" x2="51500" y2="34091"/>
                        <a14:foregroundMark x1="54833" y1="15657" x2="54833" y2="15657"/>
                        <a14:foregroundMark x1="44500" y1="17929" x2="44500" y2="17929"/>
                        <a14:foregroundMark x1="9667" y1="56818" x2="9667" y2="56818"/>
                        <a14:foregroundMark x1="9667" y1="53535" x2="9667" y2="53535"/>
                        <a14:foregroundMark x1="9667" y1="62879" x2="9667" y2="62879"/>
                        <a14:foregroundMark x1="17667" y1="60101" x2="17667" y2="60101"/>
                        <a14:foregroundMark x1="23500" y1="59091" x2="23500" y2="59091"/>
                        <a14:foregroundMark x1="23500" y1="56313" x2="23500" y2="56313"/>
                        <a14:foregroundMark x1="26833" y1="55303" x2="26833" y2="55303"/>
                        <a14:foregroundMark x1="33500" y1="55556" x2="33500" y2="55556"/>
                        <a14:foregroundMark x1="13167" y1="61616" x2="13167" y2="61616"/>
                        <a14:foregroundMark x1="14667" y1="53030" x2="14667" y2="53030"/>
                        <a14:foregroundMark x1="13667" y1="56313" x2="13667" y2="56313"/>
                        <a14:foregroundMark x1="4667" y1="63889" x2="4667" y2="63889"/>
                        <a14:foregroundMark x1="15333" y1="60859" x2="15333" y2="6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223">
            <a:off x="4421044" y="298349"/>
            <a:ext cx="4541620" cy="29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87" y="389192"/>
            <a:ext cx="3744416" cy="2520280"/>
          </a:xfrm>
        </p:spPr>
        <p:txBody>
          <a:bodyPr/>
          <a:lstStyle/>
          <a:p>
            <a:r>
              <a:rPr lang="en-US" sz="6600" b="1" u="sng" dirty="0">
                <a:solidFill>
                  <a:srgbClr val="624120"/>
                </a:solidFill>
              </a:rPr>
              <a:t>Erosion </a:t>
            </a:r>
            <a:br>
              <a:rPr lang="en-US" sz="6600" b="1" u="sng" dirty="0">
                <a:solidFill>
                  <a:srgbClr val="624120"/>
                </a:solidFill>
              </a:rPr>
            </a:br>
            <a:r>
              <a:rPr lang="en-US" sz="6600" b="1" u="sng" dirty="0">
                <a:solidFill>
                  <a:srgbClr val="624120"/>
                </a:solidFill>
              </a:rPr>
              <a:t>by Wind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39476" y="3700645"/>
            <a:ext cx="3574222" cy="2878492"/>
            <a:chOff x="4788024" y="3708990"/>
            <a:chExt cx="3574222" cy="2878492"/>
          </a:xfrm>
        </p:grpSpPr>
        <p:pic>
          <p:nvPicPr>
            <p:cNvPr id="12294" name="Picture 6" descr="http://www.jnthn.net/photos/full/53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08990"/>
              <a:ext cx="3574222" cy="2680667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457827" y="6123535"/>
              <a:ext cx="2333266" cy="463947"/>
              <a:chOff x="1798812" y="3295617"/>
              <a:chExt cx="2464692" cy="46394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37083" y="3327516"/>
                <a:ext cx="2374876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98812" y="3295617"/>
                <a:ext cx="2464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Strong Winds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83568" y="3700646"/>
            <a:ext cx="3467100" cy="2896691"/>
            <a:chOff x="504103" y="3700646"/>
            <a:chExt cx="3467100" cy="2896691"/>
          </a:xfrm>
        </p:grpSpPr>
        <p:pic>
          <p:nvPicPr>
            <p:cNvPr id="12292" name="Picture 4" descr="http://texasclimatenews.org/wp/wp-content/uploads/haboo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03" y="3700646"/>
              <a:ext cx="3467100" cy="266700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238528" y="6133390"/>
              <a:ext cx="1998250" cy="463947"/>
              <a:chOff x="1515765" y="3253085"/>
              <a:chExt cx="1998250" cy="46394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47663" y="3284984"/>
                <a:ext cx="1957111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15765" y="3253085"/>
                <a:ext cx="1998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Dust Storm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020628" y="535211"/>
            <a:ext cx="4816227" cy="2896269"/>
            <a:chOff x="4020628" y="535211"/>
            <a:chExt cx="4816227" cy="2896269"/>
          </a:xfrm>
        </p:grpSpPr>
        <p:pic>
          <p:nvPicPr>
            <p:cNvPr id="12290" name="Picture 2" descr="http://www.vizrt.com/news/30629/sandstorm.png/alternates/w940up/sandst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628" y="535211"/>
              <a:ext cx="4816227" cy="266429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5558188" y="2967533"/>
              <a:ext cx="2038148" cy="463947"/>
              <a:chOff x="1547664" y="3253085"/>
              <a:chExt cx="2038148" cy="46394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547664" y="3284984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590196" y="3253085"/>
                <a:ext cx="19105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Sandstorm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36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66EFA-234D-4AED-A822-962629825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32657"/>
            <a:ext cx="806489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554DB-35B7-41C2-94D1-7AAEA2842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12677"/>
            <a:ext cx="7920881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ulturaltreks.com/assets/images/Tibet%20Expedition/shishapangma%20pic/shisapangma-south-west-face-exped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403" y="-99392"/>
            <a:ext cx="104700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046" y="4061990"/>
            <a:ext cx="8492410" cy="2520280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Weathering wears mountains down to hills and can produce strange rock formations like in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the previous slide.</a:t>
            </a:r>
          </a:p>
        </p:txBody>
      </p:sp>
    </p:spTree>
    <p:extLst>
      <p:ext uri="{BB962C8B-B14F-4D97-AF65-F5344CB8AC3E}">
        <p14:creationId xmlns:p14="http://schemas.microsoft.com/office/powerpoint/2010/main" val="8851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500B6-FBCF-4F4F-BE8D-809257F9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3" y="458669"/>
            <a:ext cx="7800867" cy="585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an.umces.edu/imagelibrary/albums/userpics/10002/normal_ian-symbol-waterfal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86" y="-5376"/>
            <a:ext cx="6520206" cy="68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4752528" cy="2160240"/>
          </a:xfrm>
        </p:spPr>
        <p:txBody>
          <a:bodyPr/>
          <a:lstStyle/>
          <a:p>
            <a:r>
              <a:rPr lang="en-US" sz="7200" b="1" u="sng" dirty="0">
                <a:solidFill>
                  <a:srgbClr val="624120"/>
                </a:solidFill>
              </a:rPr>
              <a:t>Erosion by Water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2492896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>
                <a:solidFill>
                  <a:srgbClr val="624120"/>
                </a:solidFill>
              </a:rPr>
              <a:t>When water moves, it picks </a:t>
            </a:r>
            <a:br>
              <a:rPr lang="en-US" sz="4800" b="1" dirty="0">
                <a:solidFill>
                  <a:srgbClr val="624120"/>
                </a:solidFill>
              </a:rPr>
            </a:br>
            <a:r>
              <a:rPr lang="en-US" sz="4800" b="1" dirty="0">
                <a:solidFill>
                  <a:srgbClr val="624120"/>
                </a:solidFill>
              </a:rPr>
              <a:t>up loose material and transports it to other places.</a:t>
            </a:r>
          </a:p>
        </p:txBody>
      </p:sp>
    </p:spTree>
    <p:extLst>
      <p:ext uri="{BB962C8B-B14F-4D97-AF65-F5344CB8AC3E}">
        <p14:creationId xmlns:p14="http://schemas.microsoft.com/office/powerpoint/2010/main" val="33713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-64468"/>
            <a:ext cx="4932041" cy="1001819"/>
          </a:xfrm>
        </p:spPr>
        <p:txBody>
          <a:bodyPr/>
          <a:lstStyle/>
          <a:p>
            <a:r>
              <a:rPr lang="en-US" sz="4000" b="1" u="sng" dirty="0">
                <a:solidFill>
                  <a:srgbClr val="624120"/>
                </a:solidFill>
              </a:rPr>
              <a:t>Erosion by Water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7795" y="946405"/>
            <a:ext cx="3965603" cy="2739492"/>
            <a:chOff x="4761225" y="227664"/>
            <a:chExt cx="3965603" cy="2739492"/>
          </a:xfrm>
        </p:grpSpPr>
        <p:pic>
          <p:nvPicPr>
            <p:cNvPr id="14340" name="Picture 4" descr="http://www.onegeology.org/extra/kids/images/eros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25" y="333995"/>
              <a:ext cx="3965603" cy="2633161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158695" y="227664"/>
              <a:ext cx="3168353" cy="461665"/>
              <a:chOff x="1810042" y="830311"/>
              <a:chExt cx="3346817" cy="461665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969378" y="851577"/>
                <a:ext cx="2984985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810042" y="830311"/>
                <a:ext cx="3346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Rivers or Streams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173212" y="925140"/>
            <a:ext cx="3573857" cy="2807988"/>
            <a:chOff x="5018217" y="3652150"/>
            <a:chExt cx="3573857" cy="2807988"/>
          </a:xfrm>
        </p:grpSpPr>
        <p:pic>
          <p:nvPicPr>
            <p:cNvPr id="14342" name="Picture 6" descr="http://www.mypiplan.com/wp-content/uploads/2014/04/raining-in-pipl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217" y="3779745"/>
              <a:ext cx="3573857" cy="268039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5815482" y="3652150"/>
              <a:ext cx="1957111" cy="461665"/>
              <a:chOff x="1586346" y="677070"/>
              <a:chExt cx="1957111" cy="46166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86346" y="698335"/>
                <a:ext cx="1957111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890861" y="677070"/>
                <a:ext cx="13702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Rain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367188" y="3887992"/>
            <a:ext cx="3185904" cy="2289231"/>
            <a:chOff x="899592" y="1873412"/>
            <a:chExt cx="3185904" cy="2289231"/>
          </a:xfrm>
        </p:grpSpPr>
        <p:pic>
          <p:nvPicPr>
            <p:cNvPr id="14338" name="Picture 2" descr="http://stumbles.id.au/clem/resources/media/images/flooding-0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049327"/>
              <a:ext cx="3185904" cy="211331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1482963" y="1873412"/>
              <a:ext cx="2038148" cy="463947"/>
              <a:chOff x="1568790" y="1238527"/>
              <a:chExt cx="2038148" cy="46394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568790" y="1270426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18629" y="1238527"/>
                <a:ext cx="173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Flooding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026105" y="3901157"/>
            <a:ext cx="3070678" cy="2220856"/>
            <a:chOff x="925258" y="4333205"/>
            <a:chExt cx="3070678" cy="2220856"/>
          </a:xfrm>
        </p:grpSpPr>
        <p:pic>
          <p:nvPicPr>
            <p:cNvPr id="14344" name="Picture 8" descr="http://indianapublicmedia.org/eartheats/files/2014/02/Soil-Erosion-21-940x62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58" y="4509120"/>
              <a:ext cx="3070678" cy="2044941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1405814" y="4333205"/>
              <a:ext cx="2038148" cy="463947"/>
              <a:chOff x="1511955" y="1342176"/>
              <a:chExt cx="2038148" cy="46394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511955" y="1374075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44306" y="1342176"/>
                <a:ext cx="1330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624120"/>
                    </a:solidFill>
                  </a:rPr>
                  <a:t>Runoff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31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9146"/>
            <a:ext cx="7200800" cy="1224136"/>
          </a:xfrm>
        </p:spPr>
        <p:txBody>
          <a:bodyPr/>
          <a:lstStyle/>
          <a:p>
            <a:r>
              <a:rPr lang="en-US" sz="6600" b="1" u="sng" dirty="0">
                <a:solidFill>
                  <a:srgbClr val="624120"/>
                </a:solidFill>
              </a:rPr>
              <a:t>Erosion by Water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3310" y="3356992"/>
            <a:ext cx="8621088" cy="2503241"/>
            <a:chOff x="243310" y="3777342"/>
            <a:chExt cx="8621088" cy="2503241"/>
          </a:xfrm>
        </p:grpSpPr>
        <p:pic>
          <p:nvPicPr>
            <p:cNvPr id="2050" name="Picture 2" descr="http://geotripperimages.com/images/DSC06770%20Beach%20at%20Ritz%20Carlt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777342"/>
              <a:ext cx="3356294" cy="249154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upload.wikimedia.org/wikipedia/commons/6/63/Wavecut_platform_southerndown_pan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10" y="3789040"/>
              <a:ext cx="4968552" cy="249154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1028129" y="1412776"/>
            <a:ext cx="6912768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000" b="1" dirty="0">
                <a:solidFill>
                  <a:srgbClr val="624120"/>
                </a:solidFill>
              </a:rPr>
              <a:t>Waves eroding the shoreline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4049" y="6093296"/>
            <a:ext cx="4087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4"/>
              </a:rPr>
              <a:t>Images of Wave Erosion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58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A79DC-30AA-4495-9EE2-1F6BBB584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50657"/>
            <a:ext cx="8136904" cy="60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8" y="404664"/>
            <a:ext cx="8435280" cy="1143000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Animations of Erosion </a:t>
            </a:r>
            <a:br>
              <a:rPr lang="en-US" sz="5400" b="1" dirty="0">
                <a:solidFill>
                  <a:srgbClr val="624120"/>
                </a:solidFill>
              </a:rPr>
            </a:br>
            <a:r>
              <a:rPr lang="en-US" sz="5400" b="1" dirty="0">
                <a:solidFill>
                  <a:srgbClr val="624120"/>
                </a:solidFill>
              </a:rPr>
              <a:t>by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2232248"/>
          </a:xfrm>
        </p:spPr>
        <p:txBody>
          <a:bodyPr/>
          <a:lstStyle/>
          <a:p>
            <a:r>
              <a:rPr lang="en-US" dirty="0">
                <a:hlinkClick r:id="rId2"/>
              </a:rPr>
              <a:t>Animation of sediments being transported</a:t>
            </a:r>
            <a:endParaRPr lang="en-US" dirty="0"/>
          </a:p>
          <a:p>
            <a:r>
              <a:rPr lang="en-US" dirty="0">
                <a:hlinkClick r:id="rId3"/>
              </a:rPr>
              <a:t>Animation of erosion by a waterfall</a:t>
            </a:r>
            <a:endParaRPr lang="en-US" dirty="0"/>
          </a:p>
          <a:p>
            <a:r>
              <a:rPr lang="en-US" dirty="0">
                <a:hlinkClick r:id="rId4"/>
              </a:rPr>
              <a:t>Animation of the formation of an arch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4725144"/>
            <a:ext cx="8645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rgbClr val="0000FF"/>
                </a:solidFill>
                <a:latin typeface="Arial"/>
                <a:ea typeface="Calibri"/>
                <a:hlinkClick r:id="rId5"/>
              </a:rPr>
              <a:t>Study Jams: Weathering and Erosion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16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3/33/Briksdalsbreen_(03_27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15930"/>
            <a:ext cx="1073070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2711" y="404664"/>
            <a:ext cx="4752528" cy="2160240"/>
          </a:xfrm>
        </p:spPr>
        <p:txBody>
          <a:bodyPr/>
          <a:lstStyle/>
          <a:p>
            <a:r>
              <a:rPr lang="en-US" sz="7200" b="1" u="sng" dirty="0">
                <a:solidFill>
                  <a:schemeClr val="bg1"/>
                </a:solidFill>
              </a:rPr>
              <a:t>Erosion by Ice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30254" y="3933056"/>
            <a:ext cx="8712968" cy="2520280"/>
          </a:xfrm>
          <a:prstGeom prst="rect">
            <a:avLst/>
          </a:prstGeom>
          <a:solidFill>
            <a:schemeClr val="bg1">
              <a:alpha val="83000"/>
            </a:schemeClr>
          </a:solidFill>
          <a:ln cap="rnd">
            <a:solidFill>
              <a:srgbClr val="624120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>
                <a:solidFill>
                  <a:srgbClr val="624120"/>
                </a:solidFill>
              </a:rPr>
              <a:t>When a glacier moves, it picks up loose material and transports it to other places.</a:t>
            </a:r>
          </a:p>
        </p:txBody>
      </p:sp>
    </p:spTree>
    <p:extLst>
      <p:ext uri="{BB962C8B-B14F-4D97-AF65-F5344CB8AC3E}">
        <p14:creationId xmlns:p14="http://schemas.microsoft.com/office/powerpoint/2010/main" val="7032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" y="-117294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chemeClr val="tx1"/>
                </a:solidFill>
              </a:rPr>
              <a:t>Erosion by Ice</a:t>
            </a:r>
            <a:endParaRPr lang="en-US" sz="6600" b="1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6100"/>
            <a:ext cx="6984776" cy="5106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415494" y="6162230"/>
            <a:ext cx="5742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Images of how Glaciers erode rock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1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0F188-E9C2-4698-B122-A087501BE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350659"/>
            <a:ext cx="8136905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084" y="7879"/>
            <a:ext cx="7916416" cy="2232248"/>
          </a:xfrm>
        </p:spPr>
        <p:txBody>
          <a:bodyPr/>
          <a:lstStyle/>
          <a:p>
            <a:r>
              <a:rPr lang="en-US" sz="4000" b="1" dirty="0">
                <a:solidFill>
                  <a:srgbClr val="624120"/>
                </a:solidFill>
              </a:rPr>
              <a:t>Weathering and Erosion are two very different processes that tend to act sequentially.</a:t>
            </a:r>
          </a:p>
        </p:txBody>
      </p:sp>
      <p:pic>
        <p:nvPicPr>
          <p:cNvPr id="3074" name="Picture 2" descr="http://arlingtonrobinson.weebly.com/uploads/3/9/3/2/3932951/1771158.jpg?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1775"/>
            <a:ext cx="604867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E6E15C-4A3F-4746-B8EF-124CEF31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1" y="350657"/>
            <a:ext cx="8232915" cy="61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09804" y="1268760"/>
            <a:ext cx="79164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>
                <a:solidFill>
                  <a:srgbClr val="624120"/>
                </a:solidFill>
              </a:rPr>
              <a:t>Weathering is the result of the physical and chemical changes of rock and mineral material; the resulting products might or might not be transported.</a:t>
            </a:r>
          </a:p>
        </p:txBody>
      </p:sp>
    </p:spTree>
    <p:extLst>
      <p:ext uri="{BB962C8B-B14F-4D97-AF65-F5344CB8AC3E}">
        <p14:creationId xmlns:p14="http://schemas.microsoft.com/office/powerpoint/2010/main" val="11490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616" y="1556792"/>
            <a:ext cx="67859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Study Jams: </a:t>
            </a:r>
            <a:b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</a:br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Weathering and Erosion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363" y="3789040"/>
            <a:ext cx="8396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Weathering and Erosion Song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70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US" sz="9600" b="1" u="sng" dirty="0">
                <a:solidFill>
                  <a:srgbClr val="624120"/>
                </a:solidFill>
              </a:rPr>
              <a:t>Deposition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536361" cy="409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88424" cy="2397406"/>
          </a:xfrm>
        </p:spPr>
        <p:txBody>
          <a:bodyPr/>
          <a:lstStyle/>
          <a:p>
            <a:r>
              <a:rPr lang="en-US" sz="4800" b="1" dirty="0">
                <a:solidFill>
                  <a:srgbClr val="624120"/>
                </a:solidFill>
              </a:rPr>
              <a:t>Deposition occurs where the agents (forces) of erosion lay sediment down.</a:t>
            </a:r>
          </a:p>
        </p:txBody>
      </p:sp>
      <p:pic>
        <p:nvPicPr>
          <p:cNvPr id="4098" name="Picture 2" descr="http://netanimations.net/Moving-picture-dump-truck-dumps-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10239027" cy="53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796" y="188640"/>
            <a:ext cx="8388424" cy="2397406"/>
          </a:xfrm>
        </p:spPr>
        <p:txBody>
          <a:bodyPr/>
          <a:lstStyle/>
          <a:p>
            <a:r>
              <a:rPr lang="en-US" sz="4800" b="1" dirty="0">
                <a:solidFill>
                  <a:srgbClr val="624120"/>
                </a:solidFill>
              </a:rPr>
              <a:t>Weathering and Erosion wear down, and deposition fills in the Earth’s surface.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21000"/>
            <a:ext cx="5760640" cy="389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4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03" y="1772816"/>
            <a:ext cx="8229600" cy="384502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624120"/>
                </a:solidFill>
              </a:rPr>
              <a:t>As water moves through a river, it loses some of its energy and it can no longer carry some of its sediment. As a result, it drops, or is deposited, to the bottom </a:t>
            </a:r>
            <a:br>
              <a:rPr lang="en-US" sz="4000" b="1" dirty="0">
                <a:solidFill>
                  <a:srgbClr val="624120"/>
                </a:solidFill>
              </a:rPr>
            </a:br>
            <a:r>
              <a:rPr lang="en-US" sz="4000" b="1" dirty="0">
                <a:solidFill>
                  <a:srgbClr val="624120"/>
                </a:solidFill>
              </a:rPr>
              <a:t>of the stream.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5865571"/>
            <a:ext cx="824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Sediments being deposited by </a:t>
            </a:r>
            <a:r>
              <a:rPr lang="en-US" sz="3200" b="1" u="sng" dirty="0" err="1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Classzone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928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68" y="31568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13172"/>
            <a:ext cx="8712968" cy="144016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624120"/>
                </a:solidFill>
              </a:rPr>
              <a:t>Rivers and streams erode and deposit water along their path.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68956"/>
            <a:ext cx="4680520" cy="408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223224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624120"/>
                </a:solidFill>
              </a:rPr>
              <a:t>Water also loses energy and deposits sediment when it empties into an ocean or lake.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576" y="3853790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Sediment that is deposited as water empties into an ocean or lake forms a triangular shaped deposit (delta).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2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584176"/>
          </a:xfrm>
        </p:spPr>
        <p:txBody>
          <a:bodyPr/>
          <a:lstStyle/>
          <a:p>
            <a:r>
              <a:rPr lang="en-US" sz="4000" b="1" dirty="0">
                <a:solidFill>
                  <a:srgbClr val="624120"/>
                </a:solidFill>
              </a:rPr>
              <a:t>The Mississippi River flowing into the Gulf of Mexico forms the Mississippi River delta.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2449558"/>
            <a:ext cx="8280920" cy="3816350"/>
            <a:chOff x="539552" y="2449558"/>
            <a:chExt cx="8280920" cy="3816350"/>
          </a:xfrm>
        </p:grpSpPr>
        <p:pic>
          <p:nvPicPr>
            <p:cNvPr id="6146" name="Picture 2" descr="http://qiito.com/img/cache/thumbs/2792769719958e77da69872d46ff1f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119914"/>
              <a:ext cx="3888432" cy="24756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49558"/>
              <a:ext cx="4002087" cy="3816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39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3784E-3FB6-4429-993C-67953CD9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1" y="350657"/>
            <a:ext cx="8232915" cy="61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656184"/>
          </a:xfrm>
        </p:spPr>
        <p:txBody>
          <a:bodyPr/>
          <a:lstStyle/>
          <a:p>
            <a:r>
              <a:rPr lang="en-US" sz="6000" b="1" dirty="0">
                <a:solidFill>
                  <a:srgbClr val="624120"/>
                </a:solidFill>
              </a:rPr>
              <a:t>There are two types </a:t>
            </a:r>
            <a:br>
              <a:rPr lang="en-US" sz="6000" b="1" dirty="0">
                <a:solidFill>
                  <a:srgbClr val="624120"/>
                </a:solidFill>
              </a:rPr>
            </a:br>
            <a:r>
              <a:rPr lang="en-US" sz="6000" b="1" dirty="0">
                <a:solidFill>
                  <a:srgbClr val="624120"/>
                </a:solidFill>
              </a:rPr>
              <a:t>of weathering: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564904"/>
            <a:ext cx="864096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§"/>
            </a:pPr>
            <a:r>
              <a:rPr lang="en-US" sz="58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Mechanical (Physical) Weathering</a:t>
            </a:r>
          </a:p>
          <a:p>
            <a:pPr marL="571500" indent="-571500">
              <a:buFont typeface="Wingdings" pitchFamily="2" charset="2"/>
              <a:buChar char="§"/>
            </a:pPr>
            <a:endParaRPr lang="en-US" sz="4400" b="1" kern="0" dirty="0">
              <a:solidFill>
                <a:srgbClr val="422C16"/>
              </a:solidFill>
              <a:latin typeface="Arial"/>
              <a:ea typeface="+mj-ea"/>
              <a:cs typeface="Arial"/>
            </a:endParaRPr>
          </a:p>
          <a:p>
            <a:pPr marL="571500" indent="-571500">
              <a:buFont typeface="Wingdings" pitchFamily="2" charset="2"/>
              <a:buChar char="§"/>
            </a:pPr>
            <a:r>
              <a:rPr lang="en-US" sz="58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Chemical Weathering</a:t>
            </a:r>
            <a:endParaRPr lang="en-US" sz="5800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584176"/>
          </a:xfrm>
        </p:spPr>
        <p:txBody>
          <a:bodyPr/>
          <a:lstStyle/>
          <a:p>
            <a:r>
              <a:rPr lang="en-US" sz="4000" b="1" dirty="0">
                <a:solidFill>
                  <a:srgbClr val="624120"/>
                </a:solidFill>
              </a:rPr>
              <a:t>In this example, river waters </a:t>
            </a:r>
            <a:br>
              <a:rPr lang="en-US" sz="4000" b="1" dirty="0">
                <a:solidFill>
                  <a:srgbClr val="624120"/>
                </a:solidFill>
              </a:rPr>
            </a:br>
            <a:r>
              <a:rPr lang="en-US" sz="4000" b="1" dirty="0">
                <a:solidFill>
                  <a:srgbClr val="624120"/>
                </a:solidFill>
              </a:rPr>
              <a:t>are being deposited from </a:t>
            </a:r>
            <a:br>
              <a:rPr lang="en-US" sz="4000" b="1" dirty="0">
                <a:solidFill>
                  <a:srgbClr val="624120"/>
                </a:solidFill>
              </a:rPr>
            </a:br>
            <a:r>
              <a:rPr lang="en-US" sz="4000" b="1" dirty="0">
                <a:solidFill>
                  <a:srgbClr val="624120"/>
                </a:solidFill>
              </a:rPr>
              <a:t>a mountain.</a:t>
            </a:r>
          </a:p>
        </p:txBody>
      </p:sp>
      <p:pic>
        <p:nvPicPr>
          <p:cNvPr id="8194" name="Picture 2" descr="http://www.thisoldearth.net/Images/alluvial_F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19" y="2348880"/>
            <a:ext cx="5976664" cy="39844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4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15841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624120"/>
                </a:solidFill>
              </a:rPr>
              <a:t>Currents, wind, and storms carry and deposit sand along beaches.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9552" y="3181327"/>
            <a:ext cx="8185655" cy="2839962"/>
            <a:chOff x="539552" y="3181327"/>
            <a:chExt cx="8185655" cy="2839962"/>
          </a:xfrm>
        </p:grpSpPr>
        <p:grpSp>
          <p:nvGrpSpPr>
            <p:cNvPr id="6" name="Group 5"/>
            <p:cNvGrpSpPr/>
            <p:nvPr/>
          </p:nvGrpSpPr>
          <p:grpSpPr>
            <a:xfrm>
              <a:off x="539552" y="3209491"/>
              <a:ext cx="3849547" cy="2811798"/>
              <a:chOff x="683566" y="3212977"/>
              <a:chExt cx="3849547" cy="2811798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6" y="3212977"/>
                <a:ext cx="3849547" cy="2592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>
              <a:xfrm>
                <a:off x="1780247" y="5592727"/>
                <a:ext cx="1656184" cy="43204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Sandbar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809214" y="3181327"/>
              <a:ext cx="3915993" cy="2836476"/>
              <a:chOff x="4809214" y="3181327"/>
              <a:chExt cx="3915993" cy="2836476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9214" y="3181327"/>
                <a:ext cx="3915993" cy="26204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5364088" y="5585755"/>
                <a:ext cx="2736304" cy="43204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Barrier Island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2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73366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624120"/>
                </a:solidFill>
              </a:rPr>
              <a:t>Sediments blown away by wind eventually are deposited. Over time, these deposits develop into landforms.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02291" y="2976018"/>
            <a:ext cx="3984443" cy="3174216"/>
            <a:chOff x="1091612" y="3558942"/>
            <a:chExt cx="3984443" cy="317421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612" y="3558942"/>
              <a:ext cx="3984443" cy="2988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1838497" y="6301110"/>
              <a:ext cx="2287696" cy="4320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00"/>
                  </a:solidFill>
                </a:rPr>
                <a:t>Sand Dune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260568" y="6365686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Animation of the formation of a sand 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AA400A-2CF6-4989-96EA-96C1310B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1" y="296651"/>
            <a:ext cx="8304923" cy="622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sz="5400" b="1" u="sng" dirty="0">
                <a:solidFill>
                  <a:srgbClr val="624120"/>
                </a:solidFill>
              </a:rPr>
              <a:t>Deposition by 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04" y="1268760"/>
            <a:ext cx="8445624" cy="15841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624120"/>
                </a:solidFill>
              </a:rPr>
              <a:t>When glaciers begin to melt, they deposit sediment on the land.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3528" y="2852936"/>
            <a:ext cx="8562552" cy="3342443"/>
            <a:chOff x="323528" y="2852936"/>
            <a:chExt cx="8562552" cy="3342443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852936"/>
              <a:ext cx="3867593" cy="3326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852936"/>
              <a:ext cx="4458096" cy="33424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07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2A75B4-80FF-42C5-A9A6-9FF68D4C1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0657"/>
            <a:ext cx="8136904" cy="61026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A9C2F-BEA4-4C1E-B3F7-519AFD5A1BD9}"/>
              </a:ext>
            </a:extLst>
          </p:cNvPr>
          <p:cNvSpPr txBox="1"/>
          <p:nvPr/>
        </p:nvSpPr>
        <p:spPr>
          <a:xfrm>
            <a:off x="4067944" y="2551837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6112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85" y="56913"/>
            <a:ext cx="8784976" cy="1143000"/>
          </a:xfrm>
        </p:spPr>
        <p:txBody>
          <a:bodyPr/>
          <a:lstStyle/>
          <a:p>
            <a:r>
              <a:rPr lang="en-US" sz="6000" b="1" u="sng" dirty="0">
                <a:solidFill>
                  <a:srgbClr val="624120"/>
                </a:solidFill>
              </a:rPr>
              <a:t>Mechanical Weathering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512"/>
            <a:ext cx="8229600" cy="506916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4000" b="1" dirty="0">
                <a:solidFill>
                  <a:srgbClr val="624120"/>
                </a:solidFill>
              </a:rPr>
              <a:t>Rocks are broken apart by </a:t>
            </a:r>
            <a:r>
              <a:rPr lang="en-US" sz="4000" b="1" u="sng" dirty="0">
                <a:solidFill>
                  <a:srgbClr val="624120"/>
                </a:solidFill>
              </a:rPr>
              <a:t>physical processes </a:t>
            </a:r>
            <a:r>
              <a:rPr lang="en-US" sz="4000" b="1" dirty="0">
                <a:solidFill>
                  <a:srgbClr val="624120"/>
                </a:solidFill>
              </a:rPr>
              <a:t>(heat, water, ice, pressure, temperature, etc.)</a:t>
            </a:r>
          </a:p>
          <a:p>
            <a:pPr>
              <a:buFont typeface="Wingdings" pitchFamily="2" charset="2"/>
              <a:buChar char="§"/>
            </a:pPr>
            <a:r>
              <a:rPr lang="en-US" sz="4000" b="1" dirty="0">
                <a:solidFill>
                  <a:srgbClr val="624120"/>
                </a:solidFill>
              </a:rPr>
              <a:t>The overall </a:t>
            </a:r>
            <a:r>
              <a:rPr lang="en-US" sz="4000" b="1" u="sng" dirty="0">
                <a:solidFill>
                  <a:srgbClr val="624120"/>
                </a:solidFill>
              </a:rPr>
              <a:t>chemical makeup of the rock stays the same</a:t>
            </a:r>
          </a:p>
          <a:p>
            <a:pPr>
              <a:buFont typeface="Wingdings" pitchFamily="2" charset="2"/>
              <a:buChar char="§"/>
            </a:pPr>
            <a:r>
              <a:rPr lang="en-US" sz="4000" b="1" dirty="0">
                <a:solidFill>
                  <a:srgbClr val="624120"/>
                </a:solidFill>
              </a:rPr>
              <a:t>Each piece has characteristics similar to the original rock</a:t>
            </a:r>
          </a:p>
        </p:txBody>
      </p:sp>
    </p:spTree>
    <p:extLst>
      <p:ext uri="{BB962C8B-B14F-4D97-AF65-F5344CB8AC3E}">
        <p14:creationId xmlns:p14="http://schemas.microsoft.com/office/powerpoint/2010/main" val="202480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176464" cy="2736304"/>
          </a:xfrm>
        </p:spPr>
        <p:txBody>
          <a:bodyPr/>
          <a:lstStyle/>
          <a:p>
            <a:r>
              <a:rPr lang="en-US" b="1" dirty="0">
                <a:solidFill>
                  <a:srgbClr val="624120"/>
                </a:solidFill>
              </a:rPr>
              <a:t>Example of Mechanical Weathering:</a:t>
            </a:r>
          </a:p>
        </p:txBody>
      </p:sp>
      <p:pic>
        <p:nvPicPr>
          <p:cNvPr id="6146" name="Picture 2" descr="http://3219a2.medialib.glogster.com/media/35/3505ed284604da4c2fb54f49b48eb302e50a1c01ab1e412492a3e97f0e251547/c0055123-frost-wedging-or-ice-fractured-granite-spl-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9525"/>
            <a:ext cx="4680520" cy="7047373"/>
          </a:xfrm>
          <a:prstGeom prst="rect">
            <a:avLst/>
          </a:prstGeom>
          <a:noFill/>
          <a:ln w="38100"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8" y="3356992"/>
            <a:ext cx="38884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Frost</a:t>
            </a:r>
            <a:br>
              <a:rPr lang="en-US" sz="6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</a:br>
            <a:r>
              <a:rPr lang="en-US" sz="6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Wedging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70" y="332656"/>
            <a:ext cx="8229600" cy="1368152"/>
          </a:xfrm>
        </p:spPr>
        <p:txBody>
          <a:bodyPr/>
          <a:lstStyle/>
          <a:p>
            <a:r>
              <a:rPr lang="en-US" sz="5400" b="1" dirty="0">
                <a:solidFill>
                  <a:srgbClr val="624120"/>
                </a:solidFill>
              </a:rPr>
              <a:t>Mechanical Weathering:</a:t>
            </a:r>
            <a:br>
              <a:rPr lang="en-US" sz="5400" b="1" dirty="0">
                <a:solidFill>
                  <a:srgbClr val="624120"/>
                </a:solidFill>
              </a:rPr>
            </a:br>
            <a:r>
              <a:rPr lang="en-US" sz="5400" b="1" dirty="0">
                <a:solidFill>
                  <a:srgbClr val="624120"/>
                </a:solidFill>
              </a:rPr>
              <a:t>Frost Wedging</a:t>
            </a:r>
          </a:p>
        </p:txBody>
      </p:sp>
      <p:pic>
        <p:nvPicPr>
          <p:cNvPr id="7170" name="Picture 2" descr="https://dr282zn36sxxg.cloudfront.net/datastreams/f-d%3Aac9f7aae8e8a2313a22f9c6bb65d4b08cb0a2690651b8f919b8664a7%2BIMAGE%2BIMAGE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6" y="1842401"/>
            <a:ext cx="875617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29490" y="4725144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Weathering and erosion - Freeze thaw weathering</a:t>
            </a:r>
            <a:r>
              <a:rPr lang="en-US" sz="3600" dirty="0">
                <a:latin typeface="Arial"/>
                <a:ea typeface="Calibri"/>
              </a:rPr>
              <a:t> [1:20]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293834" y="602128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Click on the link above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DE537B-A4EA-4E84-A11D-480B30ECF7A3}"/>
              </a:ext>
            </a:extLst>
          </p:cNvPr>
          <p:cNvCxnSpPr/>
          <p:nvPr/>
        </p:nvCxnSpPr>
        <p:spPr>
          <a:xfrm flipV="1">
            <a:off x="3203848" y="5925473"/>
            <a:ext cx="0" cy="5998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12963</TotalTime>
  <Words>903</Words>
  <Application>Microsoft Office PowerPoint</Application>
  <PresentationFormat>On-screen Show (4:3)</PresentationFormat>
  <Paragraphs>123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Calibri</vt:lpstr>
      <vt:lpstr>Times New Roman</vt:lpstr>
      <vt:lpstr>Wingdings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6_Diseño predeterminado</vt:lpstr>
      <vt:lpstr>7_Diseño predeterminado</vt:lpstr>
      <vt:lpstr>Weathering, Erosion and Deposition</vt:lpstr>
      <vt:lpstr>Learning Target: Be able to explain how changes in the Earth’s surface occur over time?</vt:lpstr>
      <vt:lpstr>Weathering is the process that breaks down rock and other substances at Earth’s surface.</vt:lpstr>
      <vt:lpstr>Weathering wears mountains down to hills and can produce strange rock formations like in  the previous slide.</vt:lpstr>
      <vt:lpstr>PowerPoint Presentation</vt:lpstr>
      <vt:lpstr>There are two types  of weathering:</vt:lpstr>
      <vt:lpstr>Mechanical Weathering</vt:lpstr>
      <vt:lpstr>Example of Mechanical Weathering:</vt:lpstr>
      <vt:lpstr>Mechanical Weathering: Frost Wedging</vt:lpstr>
      <vt:lpstr>Mechanical Weathering: Frost Wedging</vt:lpstr>
      <vt:lpstr>Example of Mechanical Weathering:</vt:lpstr>
      <vt:lpstr>Example of  Mechanical Weathering:</vt:lpstr>
      <vt:lpstr>Mechanical Weathering: Exfoliation</vt:lpstr>
      <vt:lpstr>Example of  Mechanical Weathering:</vt:lpstr>
      <vt:lpstr>PowerPoint Presentation</vt:lpstr>
      <vt:lpstr>Example of Mechanical Weathering:</vt:lpstr>
      <vt:lpstr>PowerPoint Presentation</vt:lpstr>
      <vt:lpstr>PowerPoint Presentation</vt:lpstr>
      <vt:lpstr>PowerPoint Presentation</vt:lpstr>
      <vt:lpstr>Chemical Weathering</vt:lpstr>
      <vt:lpstr>Chemical Weathering</vt:lpstr>
      <vt:lpstr>Example of Chemical Weathering:</vt:lpstr>
      <vt:lpstr>PowerPoint Presentation</vt:lpstr>
      <vt:lpstr>Caves form when slightly acidic groundwater dissolves limestone.</vt:lpstr>
      <vt:lpstr>Cave formed by acid dissolved limestone</vt:lpstr>
      <vt:lpstr>Some plants give off acids that also dissolve minerals in rock. The rock is weakened and eventually breaks into smaller pieces.</vt:lpstr>
      <vt:lpstr>Example of Chemical Weathering:</vt:lpstr>
      <vt:lpstr>Example of Chemical Weathering:</vt:lpstr>
      <vt:lpstr>PowerPoint Presentation</vt:lpstr>
      <vt:lpstr>Erosion</vt:lpstr>
      <vt:lpstr>Erosion transports      weathered rock                 material.</vt:lpstr>
      <vt:lpstr>What are some ways that weathered material can be transported?</vt:lpstr>
      <vt:lpstr>Erosion by Gravity</vt:lpstr>
      <vt:lpstr>Here, the weathering occurs by  frost wedging</vt:lpstr>
      <vt:lpstr>Erosion by Gravity</vt:lpstr>
      <vt:lpstr>Erosion by Wind</vt:lpstr>
      <vt:lpstr>Erosion  by Wind</vt:lpstr>
      <vt:lpstr>PowerPoint Presentation</vt:lpstr>
      <vt:lpstr>PowerPoint Presentation</vt:lpstr>
      <vt:lpstr>PowerPoint Presentation</vt:lpstr>
      <vt:lpstr>Erosion by Water</vt:lpstr>
      <vt:lpstr>Erosion by Water</vt:lpstr>
      <vt:lpstr>Erosion by Water</vt:lpstr>
      <vt:lpstr>PowerPoint Presentation</vt:lpstr>
      <vt:lpstr>Animations of Erosion  by Water</vt:lpstr>
      <vt:lpstr>Erosion by Ice</vt:lpstr>
      <vt:lpstr>Erosion by Ice</vt:lpstr>
      <vt:lpstr>PowerPoint Presentation</vt:lpstr>
      <vt:lpstr>Weathering and Erosion are two very different processes that tend to act sequentially.</vt:lpstr>
      <vt:lpstr>PowerPoint Presentation</vt:lpstr>
      <vt:lpstr>PowerPoint Presentation</vt:lpstr>
      <vt:lpstr>Deposition</vt:lpstr>
      <vt:lpstr>Deposition occurs where the agents (forces) of erosion lay sediment down.</vt:lpstr>
      <vt:lpstr>Weathering and Erosion wear down, and deposition fills in the Earth’s surface.</vt:lpstr>
      <vt:lpstr>Deposition by Water</vt:lpstr>
      <vt:lpstr>Deposition by Water</vt:lpstr>
      <vt:lpstr>Deposition by Water</vt:lpstr>
      <vt:lpstr>The Mississippi River flowing into the Gulf of Mexico forms the Mississippi River delta.</vt:lpstr>
      <vt:lpstr>PowerPoint Presentation</vt:lpstr>
      <vt:lpstr>In this example, river waters  are being deposited from  a mountain.</vt:lpstr>
      <vt:lpstr>Deposition by Water</vt:lpstr>
      <vt:lpstr>Deposition by Wind</vt:lpstr>
      <vt:lpstr>PowerPoint Presentation</vt:lpstr>
      <vt:lpstr>Deposition by Ice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Brad Burel</cp:lastModifiedBy>
  <cp:revision>812</cp:revision>
  <dcterms:created xsi:type="dcterms:W3CDTF">2010-05-23T14:28:12Z</dcterms:created>
  <dcterms:modified xsi:type="dcterms:W3CDTF">2020-12-16T18:58:04Z</dcterms:modified>
</cp:coreProperties>
</file>