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877" r:id="rId3"/>
    <p:sldMasterId id="2147483889" r:id="rId4"/>
  </p:sldMasterIdLst>
  <p:notesMasterIdLst>
    <p:notesMasterId r:id="rId15"/>
  </p:notesMasterIdLst>
  <p:handoutMasterIdLst>
    <p:handoutMasterId r:id="rId16"/>
  </p:handoutMasterIdLst>
  <p:sldIdLst>
    <p:sldId id="269" r:id="rId5"/>
    <p:sldId id="301" r:id="rId6"/>
    <p:sldId id="312" r:id="rId7"/>
    <p:sldId id="313" r:id="rId8"/>
    <p:sldId id="296" r:id="rId9"/>
    <p:sldId id="314" r:id="rId10"/>
    <p:sldId id="315" r:id="rId11"/>
    <p:sldId id="316" r:id="rId12"/>
    <p:sldId id="317" r:id="rId13"/>
    <p:sldId id="31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35C9AA-F416-4781-B939-1DA410DD7925}" type="datetimeFigureOut">
              <a:rPr lang="en-US"/>
              <a:pPr>
                <a:defRPr/>
              </a:pPr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4459DB-B9AE-4519-B041-59A349A93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36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F5B56C7-E1B5-4185-B651-D48851D9A236}" type="datetimeFigureOut">
              <a:rPr lang="en-US"/>
              <a:pPr>
                <a:defRPr/>
              </a:pPr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70DD6FA-0760-4CEC-BAA1-C9C8C78B2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40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The teacher should introduce the essential question and the standard that aligns to the essential question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B073CE-9E9B-4F42-8232-CA301DB6DC11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The teacher should give each student the Waves Notes sheet to use to record important information throughout the lesson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5F5D51-42E6-487F-827A-2C5B1DB21153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The teacher should present the information on the slide while the students record the important information on their notes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33795D-AEB8-45BB-887E-C35752C70702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The teacher should present the information on the slide while the students record the important information on their notes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5D14A7-EEAF-4586-8071-19BFD213B01B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The teacher should present the information on the slide as a review for parts waves. 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085D57-9C50-4245-95EA-F0CB331F8A1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The teacher should present the information on the slide while the students record the important information on their notes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0E0F80-7D17-4AC9-B01D-BD5417DE311F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The teacher should present the information on the slide while the students record the important information on their notes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689D1E-410D-4AC6-8C53-4F72A70A022D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Instructional Approach(s): Each student should complete the summarizer. The teacher should use the summarizer to determine the level of student mastery and if differentiation is needed.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F9E1AC-EDD5-4C79-B640-7327CBBF5B67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40AF0-E3F4-4181-81CC-186D23DA4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1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5A78D-8D89-4B2C-A4DC-CF07D7468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1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4CC83-0B35-4644-A6E6-0981AF891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1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EC030-388C-4825-83B8-ED25E801D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47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C9054-E4CA-47A4-8018-63CA3A92F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91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7BD6-BB39-4C7B-8BAC-31A1D4C82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85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2960-0212-454F-823E-187472BBE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39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36F4A-BCE0-40ED-BE56-9A4523E6C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03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AC4F-3FD3-40F6-BBD3-535868488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85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2EE9-72E1-4ADD-B5AD-366165F96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15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ACFD7-7056-49AB-A3C4-1D66A87A6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0CE77-57F9-4AA5-B6F9-015D9E258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39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B5CE4-4CE9-419C-82B4-ED332B589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964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539F6-8A3E-4FDE-94F8-211FD7C09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96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DEA06-2C62-40D6-A7CB-14EA4BEBB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588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055E2-5FA7-4267-AA75-1622F4AE3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560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0D6D5-39B8-4E58-B43C-1987753CF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59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3ECB7-92D7-4C97-B149-CBB6D80DB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823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E13D2-F86E-46D2-A4E3-A5E24D0ED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639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D148D-A812-4003-9218-8324EC027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42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7CAC3-2F39-43F3-9C58-7FDE889E5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070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8D08F-E196-4CB4-895D-321700A3D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9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058E6-0F35-4592-AEEC-8B29AE638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389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51404-06CD-4A1F-B0D0-5026E48CF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06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D4702-FEAD-4B4E-B086-C90EB35B5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985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BF0A0-091F-4F78-A4D9-BCA9ACDB4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9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9207-807D-4982-B6A3-BDDA691F8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99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FD7F6-6C13-41BD-8EBB-74B23B0B8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529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BEBF9-B0BC-4EAD-9D10-815CF2B26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24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83827-1548-47E4-8124-4E1FBEAB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972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64284-8619-41C4-8B16-88937E097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812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E9E7-7731-4D42-BB7E-B3DA0C9B8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149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834BB-91B3-4440-8860-D646F28B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59B9A-06DB-4ACF-BA73-F4C7974BF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82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242CC-61D3-47A0-9DFF-7FC97A7BB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111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55E14-C15D-45A7-883C-92611E035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113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5CB00-9B20-45E5-8517-AA12FD077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842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2D317-6839-46AC-9931-E8BCD6A19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901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00AAA-21E0-4E90-8E07-7CA1B544F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DD49-AD41-4874-80CE-894A8A2AF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8B402-B786-4056-930F-BCC15DF7EE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1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90C5A-C34A-4CB1-8837-03F7936CB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8F92A-F927-4C2C-91ED-F254A865C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371D8-0029-4496-8F53-03C8EBF3F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3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43D0FDB-18C9-4169-8549-BD89A33BF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D3F2010-9C86-47A9-AF53-31772B729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0D11E93-AB46-49D5-952C-8EB69C8C8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CEA1FB7-56FF-4E6D-95E1-6208C3E8C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76200"/>
            <a:ext cx="8382000" cy="1752600"/>
          </a:xfrm>
        </p:spPr>
        <p:txBody>
          <a:bodyPr/>
          <a:lstStyle/>
          <a:p>
            <a:pPr eaLnBrk="1" hangingPunct="1"/>
            <a:r>
              <a:rPr lang="en-US" altLang="en-US" sz="6600" smtClean="0"/>
              <a:t>Changes in Waves</a:t>
            </a:r>
          </a:p>
        </p:txBody>
      </p:sp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533400" y="2133600"/>
            <a:ext cx="7848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/>
              <a:t>Essential Question: </a:t>
            </a:r>
            <a:endParaRPr lang="en-US" altLang="en-US"/>
          </a:p>
          <a:p>
            <a:pPr algn="ctr" eaLnBrk="1" hangingPunct="1"/>
            <a:r>
              <a:rPr lang="en-US" altLang="en-US" sz="4400"/>
              <a:t>How do changes in one part of a wave affect other parts of a wave? (S8P4a,f)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225" y="457200"/>
            <a:ext cx="4267200" cy="5562600"/>
          </a:xfrm>
        </p:spPr>
        <p:txBody>
          <a:bodyPr/>
          <a:lstStyle/>
          <a:p>
            <a:r>
              <a:rPr lang="en-US" altLang="en-US" sz="4000" smtClean="0"/>
              <a:t>Summarizing Strategy:</a:t>
            </a:r>
            <a:br>
              <a:rPr lang="en-US" altLang="en-US" sz="4000" smtClean="0"/>
            </a:br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4000" smtClean="0"/>
              <a:t>Complete the Changes in Properties of Waves: Sorting Activity</a:t>
            </a:r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4114800" y="228600"/>
          <a:ext cx="4876800" cy="631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Acrobat Document" r:id="rId4" imgW="5829300" imgH="7543800" progId="AcroExch.Document.DC">
                  <p:embed/>
                </p:oleObj>
              </mc:Choice>
              <mc:Fallback>
                <p:oleObj name="Acrobat Document" r:id="rId4" imgW="5829300" imgH="7543800" progId="AcroExch.Document.DC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28600"/>
                        <a:ext cx="4876800" cy="631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4267200" cy="3919538"/>
          </a:xfrm>
        </p:spPr>
        <p:txBody>
          <a:bodyPr/>
          <a:lstStyle/>
          <a:p>
            <a:r>
              <a:rPr lang="en-US" altLang="en-US" sz="4000" smtClean="0"/>
              <a:t>Use the PowerPoint to fill in the Changes in Wave Properties </a:t>
            </a:r>
            <a:br>
              <a:rPr lang="en-US" altLang="en-US" sz="4000" smtClean="0"/>
            </a:br>
            <a:r>
              <a:rPr lang="en-US" altLang="en-US" sz="4000" smtClean="0"/>
              <a:t>Notes </a:t>
            </a:r>
          </a:p>
        </p:txBody>
      </p:sp>
      <p:graphicFrame>
        <p:nvGraphicFramePr>
          <p:cNvPr id="6147" name="Object 1"/>
          <p:cNvGraphicFramePr>
            <a:graphicFrameLocks noChangeAspect="1"/>
          </p:cNvGraphicFramePr>
          <p:nvPr/>
        </p:nvGraphicFramePr>
        <p:xfrm>
          <a:off x="4495800" y="838200"/>
          <a:ext cx="4343400" cy="532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4" imgW="7301321" imgH="8955920" progId="Word.Document.12">
                  <p:embed/>
                </p:oleObj>
              </mc:Choice>
              <mc:Fallback>
                <p:oleObj name="Document" r:id="rId4" imgW="7301321" imgH="8955920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4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838200"/>
                        <a:ext cx="4343400" cy="53276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8382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Review: Parts of a Transverse Wave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29600" cy="19812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mtClean="0"/>
              <a:t>The </a:t>
            </a:r>
            <a:r>
              <a:rPr lang="en-US" altLang="en-US" b="1" smtClean="0"/>
              <a:t>amplitude</a:t>
            </a:r>
            <a:r>
              <a:rPr lang="en-US" altLang="en-US" smtClean="0"/>
              <a:t> is the peak (greatest) value (either positive or negative) of a wave. The distance from the undisturbed level to the trough or crest.</a:t>
            </a:r>
          </a:p>
          <a:p>
            <a:pPr marL="0" indent="0" algn="ctr" eaLnBrk="1" hangingPunct="1">
              <a:buFontTx/>
              <a:buNone/>
            </a:pPr>
            <a:endParaRPr lang="en-US" altLang="en-US" smtClean="0"/>
          </a:p>
          <a:p>
            <a:pPr marL="0" indent="0" algn="ctr"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00400"/>
            <a:ext cx="5664200" cy="353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229600" cy="685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b="1" smtClean="0"/>
              <a:t>Larger</a:t>
            </a:r>
            <a:r>
              <a:rPr lang="en-US" altLang="en-US" smtClean="0"/>
              <a:t> </a:t>
            </a:r>
            <a:r>
              <a:rPr lang="en-US" altLang="en-US" b="1" smtClean="0"/>
              <a:t>amplitude</a:t>
            </a:r>
            <a:r>
              <a:rPr lang="en-US" altLang="en-US" smtClean="0"/>
              <a:t> </a:t>
            </a:r>
            <a:r>
              <a:rPr lang="en-US" altLang="en-US" b="1" smtClean="0"/>
              <a:t>= More Energy</a:t>
            </a:r>
          </a:p>
          <a:p>
            <a:pPr marL="0" indent="0" algn="ctr" eaLnBrk="1" hangingPunct="1">
              <a:buFontTx/>
              <a:buNone/>
            </a:pPr>
            <a:endParaRPr lang="en-US" altLang="en-US" smtClean="0"/>
          </a:p>
          <a:p>
            <a:pPr marL="0" indent="0" algn="ctr"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grpSp>
        <p:nvGrpSpPr>
          <p:cNvPr id="8195" name="Group 8"/>
          <p:cNvGrpSpPr>
            <a:grpSpLocks/>
          </p:cNvGrpSpPr>
          <p:nvPr/>
        </p:nvGrpSpPr>
        <p:grpSpPr bwMode="auto">
          <a:xfrm>
            <a:off x="7239000" y="2347913"/>
            <a:ext cx="685800" cy="1597025"/>
            <a:chOff x="7239000" y="2347119"/>
            <a:chExt cx="685800" cy="1597025"/>
          </a:xfrm>
        </p:grpSpPr>
        <p:pic>
          <p:nvPicPr>
            <p:cNvPr id="8206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00" y="2836295"/>
              <a:ext cx="304800" cy="987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207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0" y="2347119"/>
              <a:ext cx="304800" cy="1597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196" name="Group 10"/>
          <p:cNvGrpSpPr>
            <a:grpSpLocks/>
          </p:cNvGrpSpPr>
          <p:nvPr/>
        </p:nvGrpSpPr>
        <p:grpSpPr bwMode="auto">
          <a:xfrm>
            <a:off x="533400" y="1447800"/>
            <a:ext cx="5553075" cy="1798638"/>
            <a:chOff x="533400" y="1447800"/>
            <a:chExt cx="5553075" cy="1798638"/>
          </a:xfrm>
        </p:grpSpPr>
        <p:grpSp>
          <p:nvGrpSpPr>
            <p:cNvPr id="8202" name="Group 6"/>
            <p:cNvGrpSpPr>
              <a:grpSpLocks/>
            </p:cNvGrpSpPr>
            <p:nvPr/>
          </p:nvGrpSpPr>
          <p:grpSpPr bwMode="auto">
            <a:xfrm>
              <a:off x="533400" y="1447800"/>
              <a:ext cx="5553075" cy="1798638"/>
              <a:chOff x="533400" y="1447800"/>
              <a:chExt cx="5553075" cy="1798638"/>
            </a:xfrm>
          </p:grpSpPr>
          <p:pic>
            <p:nvPicPr>
              <p:cNvPr id="8204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447800"/>
                <a:ext cx="5553075" cy="1798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" name="Straight Arrow Connector 3"/>
              <p:cNvCxnSpPr/>
              <p:nvPr/>
            </p:nvCxnSpPr>
            <p:spPr>
              <a:xfrm flipV="1">
                <a:off x="2057400" y="1752600"/>
                <a:ext cx="0" cy="68580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03" name="TextBox 9"/>
            <p:cNvSpPr txBox="1">
              <a:spLocks noChangeArrowheads="1"/>
            </p:cNvSpPr>
            <p:nvPr/>
          </p:nvSpPr>
          <p:spPr bwMode="auto">
            <a:xfrm>
              <a:off x="2471737" y="1570953"/>
              <a:ext cx="1676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Less Energy</a:t>
              </a:r>
              <a:br>
                <a:rPr lang="en-US" altLang="en-US"/>
              </a:br>
              <a:r>
                <a:rPr lang="en-US" altLang="en-US"/>
                <a:t>Transferred</a:t>
              </a:r>
            </a:p>
          </p:txBody>
        </p:sp>
      </p:grpSp>
      <p:grpSp>
        <p:nvGrpSpPr>
          <p:cNvPr id="8197" name="Group 11"/>
          <p:cNvGrpSpPr>
            <a:grpSpLocks/>
          </p:cNvGrpSpPr>
          <p:nvPr/>
        </p:nvGrpSpPr>
        <p:grpSpPr bwMode="auto">
          <a:xfrm>
            <a:off x="304800" y="3505200"/>
            <a:ext cx="6858000" cy="2849563"/>
            <a:chOff x="533401" y="3505200"/>
            <a:chExt cx="6858000" cy="2848881"/>
          </a:xfrm>
        </p:grpSpPr>
        <p:grpSp>
          <p:nvGrpSpPr>
            <p:cNvPr id="8198" name="Group 7"/>
            <p:cNvGrpSpPr>
              <a:grpSpLocks/>
            </p:cNvGrpSpPr>
            <p:nvPr/>
          </p:nvGrpSpPr>
          <p:grpSpPr bwMode="auto">
            <a:xfrm>
              <a:off x="533401" y="3505200"/>
              <a:ext cx="6858000" cy="2848881"/>
              <a:chOff x="533401" y="3505200"/>
              <a:chExt cx="6858000" cy="2848881"/>
            </a:xfrm>
          </p:grpSpPr>
          <p:pic>
            <p:nvPicPr>
              <p:cNvPr id="8200" name="Picture 2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1" y="3505200"/>
                <a:ext cx="6858000" cy="28488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1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4714" y="3614056"/>
                <a:ext cx="304800" cy="1600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8199" name="TextBox 20"/>
            <p:cNvSpPr txBox="1">
              <a:spLocks noChangeArrowheads="1"/>
            </p:cNvSpPr>
            <p:nvPr/>
          </p:nvSpPr>
          <p:spPr bwMode="auto">
            <a:xfrm>
              <a:off x="3135084" y="3632426"/>
              <a:ext cx="1676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More Energy</a:t>
              </a:r>
              <a:br>
                <a:rPr lang="en-US" altLang="en-US"/>
              </a:br>
              <a:r>
                <a:rPr lang="en-US" altLang="en-US"/>
                <a:t>Transferred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8" y="0"/>
            <a:ext cx="3514725" cy="1371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Review: Parts </a:t>
            </a:r>
            <a:br>
              <a:rPr lang="en-US" altLang="en-US" sz="4000" smtClean="0"/>
            </a:br>
            <a:r>
              <a:rPr lang="en-US" altLang="en-US" sz="4000" smtClean="0"/>
              <a:t>of a Wave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3338" y="76200"/>
            <a:ext cx="5029200" cy="1524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000" smtClean="0"/>
              <a:t>The </a:t>
            </a:r>
            <a:r>
              <a:rPr lang="en-US" altLang="en-US" sz="4000" b="1" smtClean="0"/>
              <a:t>wavelength</a:t>
            </a:r>
            <a:r>
              <a:rPr lang="en-US" altLang="en-US" sz="4000" smtClean="0"/>
              <a:t> is the distance… </a:t>
            </a: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4213225" cy="286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1" name="TextBox 1"/>
          <p:cNvSpPr txBox="1">
            <a:spLocks noChangeArrowheads="1"/>
          </p:cNvSpPr>
          <p:nvPr/>
        </p:nvSpPr>
        <p:spPr bwMode="auto">
          <a:xfrm>
            <a:off x="206375" y="2322513"/>
            <a:ext cx="44418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/>
              <a:t>between the crests or troughs of two consecutive transverse waves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4800600"/>
            <a:ext cx="428942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4735513" y="4638675"/>
            <a:ext cx="41370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/>
              <a:t>from compression to compression or rarefaction to rarefaction in a compressional wave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ctrTitle"/>
          </p:nvPr>
        </p:nvSpPr>
        <p:spPr>
          <a:xfrm>
            <a:off x="381000" y="33338"/>
            <a:ext cx="8229600" cy="2057400"/>
          </a:xfrm>
        </p:spPr>
        <p:txBody>
          <a:bodyPr/>
          <a:lstStyle/>
          <a:p>
            <a:r>
              <a:rPr lang="en-US" altLang="en-US" u="sng" smtClean="0"/>
              <a:t>Frequency</a:t>
            </a:r>
            <a:r>
              <a:rPr lang="en-US" altLang="en-US" smtClean="0"/>
              <a:t> is the number of wavelengths that pass a point in a given amount of time.</a:t>
            </a:r>
          </a:p>
        </p:txBody>
      </p:sp>
      <p:grpSp>
        <p:nvGrpSpPr>
          <p:cNvPr id="10243" name="Group 8"/>
          <p:cNvGrpSpPr>
            <a:grpSpLocks/>
          </p:cNvGrpSpPr>
          <p:nvPr/>
        </p:nvGrpSpPr>
        <p:grpSpPr bwMode="auto">
          <a:xfrm>
            <a:off x="228600" y="2209800"/>
            <a:ext cx="6705600" cy="4532313"/>
            <a:chOff x="228599" y="2209800"/>
            <a:chExt cx="6705601" cy="4532086"/>
          </a:xfrm>
        </p:grpSpPr>
        <p:pic>
          <p:nvPicPr>
            <p:cNvPr id="1024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599" y="2209800"/>
              <a:ext cx="6489123" cy="45320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 flipH="1">
              <a:off x="6259513" y="3428939"/>
              <a:ext cx="609600" cy="0"/>
            </a:xfrm>
            <a:prstGeom prst="straightConnector1">
              <a:avLst/>
            </a:prstGeom>
            <a:ln w="730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324600" y="5029059"/>
              <a:ext cx="609600" cy="0"/>
            </a:xfrm>
            <a:prstGeom prst="straightConnector1">
              <a:avLst/>
            </a:prstGeom>
            <a:ln w="730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4" name="TextBox 9"/>
          <p:cNvSpPr txBox="1">
            <a:spLocks noChangeArrowheads="1"/>
          </p:cNvSpPr>
          <p:nvPr/>
        </p:nvSpPr>
        <p:spPr bwMode="auto">
          <a:xfrm>
            <a:off x="6934200" y="2927350"/>
            <a:ext cx="21336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/>
              <a:t>Low </a:t>
            </a:r>
            <a:br>
              <a:rPr lang="en-US" altLang="en-US" sz="3200"/>
            </a:br>
            <a:r>
              <a:rPr lang="en-US" altLang="en-US" sz="3200"/>
              <a:t>Frequency</a:t>
            </a:r>
          </a:p>
        </p:txBody>
      </p:sp>
      <p:sp>
        <p:nvSpPr>
          <p:cNvPr id="10245" name="TextBox 13"/>
          <p:cNvSpPr txBox="1">
            <a:spLocks noChangeArrowheads="1"/>
          </p:cNvSpPr>
          <p:nvPr/>
        </p:nvSpPr>
        <p:spPr bwMode="auto">
          <a:xfrm>
            <a:off x="6956425" y="4648200"/>
            <a:ext cx="2133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/>
              <a:t>High </a:t>
            </a:r>
            <a:br>
              <a:rPr lang="en-US" altLang="en-US" sz="3200"/>
            </a:br>
            <a:r>
              <a:rPr lang="en-US" altLang="en-US" sz="3200"/>
              <a:t>Frequency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altLang="en-US" smtClean="0"/>
              <a:t>Wavelength and Frequency are inversely related.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10600" cy="4572000"/>
          </a:xfrm>
        </p:spPr>
        <p:txBody>
          <a:bodyPr/>
          <a:lstStyle/>
          <a:p>
            <a:r>
              <a:rPr lang="en-US" altLang="en-US" sz="4000" smtClean="0"/>
              <a:t>If a wave is traveling at the same speed, as the frequency of a wave increases, its wavelength decreases. </a:t>
            </a:r>
          </a:p>
          <a:p>
            <a:endParaRPr lang="en-US" altLang="en-US" sz="1400" smtClean="0"/>
          </a:p>
          <a:p>
            <a:r>
              <a:rPr lang="en-US" altLang="en-US" sz="4000" smtClean="0"/>
              <a:t>The same is true in reverse. As the wavelength of a wave increases, its frequency decreases.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6"/>
          <p:cNvGrpSpPr>
            <a:grpSpLocks/>
          </p:cNvGrpSpPr>
          <p:nvPr/>
        </p:nvGrpSpPr>
        <p:grpSpPr bwMode="auto">
          <a:xfrm>
            <a:off x="85725" y="315913"/>
            <a:ext cx="8255000" cy="6542087"/>
            <a:chOff x="85271" y="315913"/>
            <a:chExt cx="8255000" cy="6542087"/>
          </a:xfrm>
        </p:grpSpPr>
        <p:pic>
          <p:nvPicPr>
            <p:cNvPr id="1229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71" y="315913"/>
              <a:ext cx="8255000" cy="6542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292" name="TextBox 9"/>
            <p:cNvSpPr txBox="1">
              <a:spLocks noChangeArrowheads="1"/>
            </p:cNvSpPr>
            <p:nvPr/>
          </p:nvSpPr>
          <p:spPr bwMode="auto">
            <a:xfrm>
              <a:off x="5671450" y="957942"/>
              <a:ext cx="2209800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3200">
                  <a:solidFill>
                    <a:srgbClr val="000000"/>
                  </a:solidFill>
                </a:rPr>
                <a:t>Low </a:t>
              </a:r>
              <a:br>
                <a:rPr lang="en-US" altLang="en-US" sz="3200">
                  <a:solidFill>
                    <a:srgbClr val="000000"/>
                  </a:solidFill>
                </a:rPr>
              </a:br>
              <a:r>
                <a:rPr lang="en-US" altLang="en-US" sz="3200">
                  <a:solidFill>
                    <a:srgbClr val="000000"/>
                  </a:solidFill>
                </a:rPr>
                <a:t>Frequency</a:t>
              </a:r>
            </a:p>
          </p:txBody>
        </p:sp>
        <p:sp>
          <p:nvSpPr>
            <p:cNvPr id="12293" name="TextBox 13"/>
            <p:cNvSpPr txBox="1">
              <a:spLocks noChangeArrowheads="1"/>
            </p:cNvSpPr>
            <p:nvPr/>
          </p:nvSpPr>
          <p:spPr bwMode="auto">
            <a:xfrm>
              <a:off x="5257800" y="4800600"/>
              <a:ext cx="2133600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3200">
                  <a:solidFill>
                    <a:srgbClr val="000000"/>
                  </a:solidFill>
                </a:rPr>
                <a:t>High </a:t>
              </a:r>
              <a:br>
                <a:rPr lang="en-US" altLang="en-US" sz="3200">
                  <a:solidFill>
                    <a:srgbClr val="000000"/>
                  </a:solidFill>
                </a:rPr>
              </a:br>
              <a:r>
                <a:rPr lang="en-US" altLang="en-US" sz="3200">
                  <a:solidFill>
                    <a:srgbClr val="000000"/>
                  </a:solidFill>
                </a:rPr>
                <a:t>Frequency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1066346" y="957263"/>
              <a:ext cx="3886200" cy="0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95" name="TextBox 11"/>
            <p:cNvSpPr txBox="1">
              <a:spLocks noChangeArrowheads="1"/>
            </p:cNvSpPr>
            <p:nvPr/>
          </p:nvSpPr>
          <p:spPr bwMode="auto">
            <a:xfrm>
              <a:off x="1045027" y="403001"/>
              <a:ext cx="39624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800"/>
                <a:t>Long Wavelength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142546" y="4114800"/>
              <a:ext cx="838200" cy="0"/>
            </a:xfrm>
            <a:prstGeom prst="straightConnector1">
              <a:avLst/>
            </a:prstGeom>
            <a:ln w="635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97" name="TextBox 15"/>
            <p:cNvSpPr txBox="1">
              <a:spLocks noChangeArrowheads="1"/>
            </p:cNvSpPr>
            <p:nvPr/>
          </p:nvSpPr>
          <p:spPr bwMode="auto">
            <a:xfrm>
              <a:off x="555170" y="3136996"/>
              <a:ext cx="2133600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800"/>
                <a:t>Short</a:t>
              </a:r>
              <a:br>
                <a:rPr lang="en-US" altLang="en-US" sz="2800"/>
              </a:br>
              <a:r>
                <a:rPr lang="en-US" altLang="en-US" sz="2800"/>
                <a:t>Wavelength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altLang="en-US" sz="5400" smtClean="0"/>
              <a:t>Wavelength, Frequency, </a:t>
            </a:r>
            <a:br>
              <a:rPr lang="en-US" altLang="en-US" sz="5400" smtClean="0"/>
            </a:br>
            <a:r>
              <a:rPr lang="en-US" altLang="en-US" sz="5400" smtClean="0"/>
              <a:t>and Energy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610600" cy="3733800"/>
          </a:xfrm>
        </p:spPr>
        <p:txBody>
          <a:bodyPr/>
          <a:lstStyle/>
          <a:p>
            <a:r>
              <a:rPr lang="en-US" altLang="en-US" sz="4800" smtClean="0"/>
              <a:t>Shorter Wavelength = Higher Frequency = More Energy </a:t>
            </a:r>
          </a:p>
          <a:p>
            <a:endParaRPr lang="en-US" altLang="en-US" sz="1800" smtClean="0"/>
          </a:p>
          <a:p>
            <a:endParaRPr lang="en-US" altLang="en-US" sz="1800" smtClean="0"/>
          </a:p>
          <a:p>
            <a:r>
              <a:rPr lang="en-US" altLang="en-US" sz="4800" smtClean="0"/>
              <a:t>Longer Wavelength = Lower Frequency = Less Energy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396</Words>
  <Application>Microsoft Office PowerPoint</Application>
  <PresentationFormat>On-screen Show (4:3)</PresentationFormat>
  <Paragraphs>50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Default Design</vt:lpstr>
      <vt:lpstr>1_Default Design</vt:lpstr>
      <vt:lpstr>7_Default Design</vt:lpstr>
      <vt:lpstr>2_Default Design</vt:lpstr>
      <vt:lpstr>Document</vt:lpstr>
      <vt:lpstr>Acrobat Document</vt:lpstr>
      <vt:lpstr>Changes in Waves</vt:lpstr>
      <vt:lpstr>Use the PowerPoint to fill in the Changes in Wave Properties  Notes </vt:lpstr>
      <vt:lpstr>Review: Parts of a Transverse Wave</vt:lpstr>
      <vt:lpstr>PowerPoint Presentation</vt:lpstr>
      <vt:lpstr>Review: Parts  of a Wave</vt:lpstr>
      <vt:lpstr>Frequency is the number of wavelengths that pass a point in a given amount of time.</vt:lpstr>
      <vt:lpstr>Wavelength and Frequency are inversely related.</vt:lpstr>
      <vt:lpstr>PowerPoint Presentation</vt:lpstr>
      <vt:lpstr>Wavelength, Frequency,  and Energy</vt:lpstr>
      <vt:lpstr>Summarizing Strategy:  Complete the Changes in Properties of Waves: Sorting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Brad Burel</cp:lastModifiedBy>
  <cp:revision>108</cp:revision>
  <cp:lastPrinted>2013-02-15T19:59:49Z</cp:lastPrinted>
  <dcterms:created xsi:type="dcterms:W3CDTF">2007-10-26T02:02:35Z</dcterms:created>
  <dcterms:modified xsi:type="dcterms:W3CDTF">2019-01-25T18:51:02Z</dcterms:modified>
</cp:coreProperties>
</file>