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95" r:id="rId11"/>
    <p:sldId id="297" r:id="rId12"/>
    <p:sldId id="264" r:id="rId13"/>
    <p:sldId id="266" r:id="rId14"/>
    <p:sldId id="267" r:id="rId15"/>
    <p:sldId id="268" r:id="rId16"/>
    <p:sldId id="269" r:id="rId17"/>
    <p:sldId id="285" r:id="rId18"/>
    <p:sldId id="294" r:id="rId19"/>
    <p:sldId id="290" r:id="rId20"/>
    <p:sldId id="298" r:id="rId21"/>
    <p:sldId id="291" r:id="rId22"/>
    <p:sldId id="293" r:id="rId23"/>
    <p:sldId id="292" r:id="rId24"/>
    <p:sldId id="287" r:id="rId25"/>
    <p:sldId id="284" r:id="rId26"/>
    <p:sldId id="279" r:id="rId27"/>
    <p:sldId id="273" r:id="rId28"/>
    <p:sldId id="272" r:id="rId29"/>
    <p:sldId id="274" r:id="rId30"/>
    <p:sldId id="275" r:id="rId31"/>
    <p:sldId id="277" r:id="rId32"/>
    <p:sldId id="278" r:id="rId33"/>
    <p:sldId id="283" r:id="rId34"/>
    <p:sldId id="301" r:id="rId35"/>
    <p:sldId id="299" r:id="rId36"/>
    <p:sldId id="300" r:id="rId37"/>
    <p:sldId id="288" r:id="rId38"/>
    <p:sldId id="280"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000099"/>
    <a:srgbClr val="996600"/>
    <a:srgbClr val="F8F8F8"/>
    <a:srgbClr val="009900"/>
    <a:srgbClr val="333333"/>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165ECC-B536-59D5-7F71-CB561AF6C719}" v="38" dt="2019-10-10T13:39:04.273"/>
    <p1510:client id="{C4B72714-C7B1-8AAB-F7CF-F91F84C9A6DF}" v="6" dt="2021-01-14T13:01:53.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00" autoAdjust="0"/>
  </p:normalViewPr>
  <p:slideViewPr>
    <p:cSldViewPr>
      <p:cViewPr varScale="1">
        <p:scale>
          <a:sx n="63" d="100"/>
          <a:sy n="63" d="100"/>
        </p:scale>
        <p:origin x="5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EC735A3-0B5F-4432-99AD-BD3C3418ED6A}" type="slidenum">
              <a:rPr lang="en-US"/>
              <a:pPr>
                <a:defRPr/>
              </a:pPr>
              <a:t>‹#›</a:t>
            </a:fld>
            <a:endParaRPr lang="en-US"/>
          </a:p>
        </p:txBody>
      </p:sp>
    </p:spTree>
    <p:extLst>
      <p:ext uri="{BB962C8B-B14F-4D97-AF65-F5344CB8AC3E}">
        <p14:creationId xmlns:p14="http://schemas.microsoft.com/office/powerpoint/2010/main" val="1402289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a:t>Instructional Approach(s): The teacher should introduce the essential question and the standard that aligns to the essential question</a:t>
            </a:r>
          </a:p>
          <a:p>
            <a:endParaRPr lang="en-US" altLang="en-US"/>
          </a:p>
        </p:txBody>
      </p:sp>
      <p:sp>
        <p:nvSpPr>
          <p:cNvPr id="368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12ACAC9-C93D-4C82-AB2C-09DD415748DD}" type="slidenum">
              <a:rPr lang="en-US" altLang="en-US" sz="1200" smtClean="0"/>
              <a:pPr eaLnBrk="1" hangingPunct="1"/>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4889E0B-5541-417D-83BD-AFCA6FCC468B}" type="slidenum">
              <a:rPr lang="en-US" altLang="en-US" sz="1200" smtClean="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animated slide.</a:t>
            </a:r>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14</a:t>
            </a:fld>
            <a:endParaRPr lang="en-US"/>
          </a:p>
        </p:txBody>
      </p:sp>
    </p:spTree>
    <p:extLst>
      <p:ext uri="{BB962C8B-B14F-4D97-AF65-F5344CB8AC3E}">
        <p14:creationId xmlns:p14="http://schemas.microsoft.com/office/powerpoint/2010/main" val="182404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a:t>Instructional Approach(s): The teacher should present the information on the animated</a:t>
            </a:r>
            <a:r>
              <a:rPr lang="en-US" altLang="en-US" baseline="0" dirty="0"/>
              <a:t> </a:t>
            </a:r>
            <a:r>
              <a:rPr lang="en-US" altLang="en-US" dirty="0"/>
              <a:t>slide while the students record the important information on their notes.</a:t>
            </a:r>
          </a:p>
          <a:p>
            <a:endParaRPr lang="en-US" altLang="en-US" dirty="0"/>
          </a:p>
        </p:txBody>
      </p:sp>
      <p:sp>
        <p:nvSpPr>
          <p:cNvPr id="4710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02FEA12-B6A1-40B7-919F-7888E038113E}" type="slidenum">
              <a:rPr lang="en-US" altLang="en-US" sz="1200" smtClean="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dirty="0"/>
              <a:t>Instructional Approach(s): The teacher should present the information on the animated slide while the students record the important information on their notes.</a:t>
            </a:r>
          </a:p>
          <a:p>
            <a:endParaRPr lang="en-US" altLang="en-US" dirty="0"/>
          </a:p>
        </p:txBody>
      </p:sp>
      <p:sp>
        <p:nvSpPr>
          <p:cNvPr id="4813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8C108BF-E429-492A-AE1B-336E0BDD0AB7}" type="slidenum">
              <a:rPr lang="en-US" altLang="en-US" sz="1200" smtClean="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a:p>
            <a:endParaRPr lang="en-US" altLang="en-US"/>
          </a:p>
        </p:txBody>
      </p:sp>
      <p:sp>
        <p:nvSpPr>
          <p:cNvPr id="4915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6731052-4FA8-4D30-8E39-40B594D09CA9}" type="slidenum">
              <a:rPr lang="en-US" altLang="en-US" sz="1200" smtClean="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altLang="en-US" dirty="0"/>
              <a:t>Instructional Approach(s): The teacher should use the link to demonstrate the relationship between kinetic and potential energy. Students could work individually</a:t>
            </a:r>
            <a:r>
              <a:rPr lang="en-US" altLang="en-US" baseline="0" dirty="0"/>
              <a:t> or with a partner to identify the examples of kinetic and potential energy</a:t>
            </a:r>
            <a:endParaRPr lang="en-US" altLang="en-US" dirty="0"/>
          </a:p>
          <a:p>
            <a:endParaRPr lang="en-US" altLang="en-US" dirty="0"/>
          </a:p>
        </p:txBody>
      </p:sp>
      <p:sp>
        <p:nvSpPr>
          <p:cNvPr id="6246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803DA01-6511-4B7A-95F6-75D2C2009019}" type="slidenum">
              <a:rPr lang="en-US" altLang="en-US" sz="1200" smtClean="0"/>
              <a:pPr eaLnBrk="1" hangingPunct="1"/>
              <a:t>24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dirty="0"/>
              <a:t>Instructional Approach(s): </a:t>
            </a:r>
            <a:r>
              <a:rPr lang="en-US" altLang="en-US" dirty="0">
                <a:solidFill>
                  <a:srgbClr val="000099"/>
                </a:solidFill>
              </a:rPr>
              <a:t>Use the QR Code activity to introduce the relationship between kinetic energy and potential energy</a:t>
            </a:r>
            <a:r>
              <a:rPr lang="en-US" altLang="en-US" baseline="0" dirty="0">
                <a:solidFill>
                  <a:srgbClr val="000099"/>
                </a:solidFill>
              </a:rPr>
              <a:t> </a:t>
            </a:r>
            <a:r>
              <a:rPr lang="en-US" altLang="en-US" dirty="0"/>
              <a:t>[linked on the resource page].</a:t>
            </a:r>
            <a:r>
              <a:rPr lang="en-US" altLang="en-US" baseline="0" dirty="0"/>
              <a:t> </a:t>
            </a:r>
            <a:endParaRPr lang="en-US" altLang="en-US" dirty="0"/>
          </a:p>
          <a:p>
            <a:endParaRPr lang="en-US" altLang="en-US" dirty="0"/>
          </a:p>
        </p:txBody>
      </p:sp>
      <p:sp>
        <p:nvSpPr>
          <p:cNvPr id="5018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8D1EECF-3F85-4803-A265-3E8B7991D397}" type="slidenum">
              <a:rPr lang="en-US" altLang="en-US" sz="1200" smtClean="0"/>
              <a:pPr eaLnBrk="1" hangingPunct="1"/>
              <a:t>25</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222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6C853C7-CDFC-4B85-8098-BFE5CAD31477}" type="slidenum">
              <a:rPr lang="en-US" altLang="en-US" sz="1200" smtClean="0"/>
              <a:pPr eaLnBrk="1" hangingPunct="1"/>
              <a:t>26</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US" altLang="en-US" dirty="0"/>
              <a:t>Instructional Approach(s): The teacher should use the link to demonstrate the relationship between kinetic and potential energy. These animations [slides 21-27] are the same animations used in the QR Code activity linked</a:t>
            </a:r>
            <a:r>
              <a:rPr lang="en-US" altLang="en-US" baseline="0" dirty="0"/>
              <a:t> on the resource page and described on slide 18.</a:t>
            </a:r>
            <a:endParaRPr lang="en-US" altLang="en-US" dirty="0"/>
          </a:p>
          <a:p>
            <a:endParaRPr lang="en-US" altLang="en-US" dirty="0"/>
          </a:p>
        </p:txBody>
      </p:sp>
      <p:sp>
        <p:nvSpPr>
          <p:cNvPr id="5325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229E077-AEC8-488B-B920-4E7564A20ABA}" type="slidenum">
              <a:rPr lang="en-US" altLang="en-US" sz="1200" smtClean="0"/>
              <a:pPr eaLnBrk="1" hangingPunct="1"/>
              <a:t>27</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530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8DE3F89-C88B-4D96-A0AB-8F1D1E018EED}" type="slidenum">
              <a:rPr lang="en-US" altLang="en-US" sz="1200" smtClean="0"/>
              <a:pPr eaLnBrk="1" hangingPunct="1"/>
              <a:t>28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389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E2AE9D-89DC-4E08-BEB5-40064776712C}" type="slidenum">
              <a:rPr lang="en-US" altLang="en-US" sz="1200" smtClean="0"/>
              <a:pPr eaLnBrk="1" hangingPunct="1"/>
              <a:t>3</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632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4F56755-0CB8-47E7-86FF-9AE5376FF8E0}" type="slidenum">
              <a:rPr lang="en-US" altLang="en-US" sz="1200" smtClean="0"/>
              <a:pPr eaLnBrk="1" hangingPunct="1"/>
              <a:t>29</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734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22219D3-B5C9-46A6-BEF5-DDF95C39CF22}" type="slidenum">
              <a:rPr lang="en-US" altLang="en-US" sz="1200" smtClean="0"/>
              <a:pPr eaLnBrk="1" hangingPunct="1"/>
              <a:t>30</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837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48CCB9F-7B5F-4750-AB00-9DA3F16663E9}" type="slidenum">
              <a:rPr lang="en-US" altLang="en-US" sz="1200" smtClean="0"/>
              <a:pPr eaLnBrk="1" hangingPunct="1"/>
              <a:t>31</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5939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6319EB6-13AA-4B76-ADCF-67FB24EA7DFE}" type="slidenum">
              <a:rPr lang="en-US" altLang="en-US" sz="1200" smtClean="0"/>
              <a:pPr eaLnBrk="1" hangingPunct="1"/>
              <a:t>32</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a:t>Instructional Approach(s): The teacher should use the images on the slide to illustrate the relationship between kinetic and potential energy transformation in a pendulum.</a:t>
            </a:r>
          </a:p>
          <a:p>
            <a:endParaRPr lang="en-US" altLang="en-US"/>
          </a:p>
        </p:txBody>
      </p:sp>
      <p:sp>
        <p:nvSpPr>
          <p:cNvPr id="6144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E8500E9-8377-4FB6-B43C-1EC456CB0B99}" type="slidenum">
              <a:rPr lang="en-US" altLang="en-US" sz="1200" smtClean="0"/>
              <a:pPr eaLnBrk="1" hangingPunct="1"/>
              <a:t>33</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34</a:t>
            </a:fld>
            <a:endParaRPr lang="en-US"/>
          </a:p>
        </p:txBody>
      </p:sp>
    </p:spTree>
    <p:extLst>
      <p:ext uri="{BB962C8B-B14F-4D97-AF65-F5344CB8AC3E}">
        <p14:creationId xmlns:p14="http://schemas.microsoft.com/office/powerpoint/2010/main" val="3714177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a:t>Instructional Approach(s): Each student should complete the summarizer. The teacher should use the summarizer to determine the level of student mastery and if differentiation is needed.</a:t>
            </a:r>
          </a:p>
          <a:p>
            <a:endParaRPr lang="en-US" altLang="en-US"/>
          </a:p>
        </p:txBody>
      </p:sp>
      <p:sp>
        <p:nvSpPr>
          <p:cNvPr id="6451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A84FDB1-658B-4DCF-A466-ED4D69066D52}" type="slidenum">
              <a:rPr lang="en-US" altLang="en-US" sz="1200" smtClean="0"/>
              <a:pPr eaLnBrk="1" hangingPunct="1"/>
              <a:t>37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a:t>Instructional Approach(s): The teacher should use the link to demonstrate the relationship between kinetic and potential energy. </a:t>
            </a:r>
          </a:p>
          <a:p>
            <a:endParaRPr lang="en-US" altLang="en-US"/>
          </a:p>
        </p:txBody>
      </p:sp>
      <p:sp>
        <p:nvSpPr>
          <p:cNvPr id="6042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A36F395-08BA-49AE-A906-254A1D13BB39}" type="slidenum">
              <a:rPr lang="en-US" altLang="en-US" sz="1200" smtClean="0"/>
              <a:pPr eaLnBrk="1" hangingPunct="1"/>
              <a:t>38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dirty="0"/>
              <a:t>Instructional Approach(s): The teacher should pose</a:t>
            </a:r>
            <a:r>
              <a:rPr lang="en-US" altLang="en-US" baseline="0" dirty="0"/>
              <a:t> the question to the class. The teacher can either ask for volunteers or all on specific students to answer the question. </a:t>
            </a:r>
            <a:endParaRPr lang="en-US" altLang="en-US" dirty="0"/>
          </a:p>
          <a:p>
            <a:endParaRPr lang="en-US" altLang="en-US" dirty="0"/>
          </a:p>
        </p:txBody>
      </p:sp>
      <p:sp>
        <p:nvSpPr>
          <p:cNvPr id="3994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62E2951-B71B-4509-B301-CC8169D6FB04}" type="slidenum">
              <a:rPr lang="en-US" altLang="en-US" sz="1200" smtClean="0"/>
              <a:pPr eaLnBrk="1" hangingPunct="1"/>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r>
              <a:rPr lang="en-US" altLang="en-US" dirty="0"/>
              <a:t>Instructional Approach(s): The teacher should present the information on the animated slide.</a:t>
            </a:r>
          </a:p>
          <a:p>
            <a:endParaRPr lang="en-US" altLang="en-US" dirty="0"/>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479DD40-4918-4A08-9258-66686FEC491D}" type="slidenum">
              <a:rPr lang="en-US" altLang="en-US" sz="1200" smtClean="0"/>
              <a:pPr eaLnBrk="1" hangingPunct="1"/>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41988"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4B86B05-5E8B-4205-8F5B-0465830B09CD}" type="slidenum">
              <a:rPr lang="en-US" altLang="en-US" sz="1200" smtClean="0"/>
              <a:pPr eaLnBrk="1" hangingPunct="1"/>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p:txBody>
      </p:sp>
      <p:sp>
        <p:nvSpPr>
          <p:cNvPr id="43012"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884EFA1-0AF8-40F2-B172-3B750A3E35AA}" type="slidenum">
              <a:rPr lang="en-US" altLang="en-US" sz="1200" smtClean="0"/>
              <a:pPr eaLnBrk="1" hangingPunct="1"/>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p>
        </p:txBody>
      </p:sp>
      <p:sp>
        <p:nvSpPr>
          <p:cNvPr id="4" name="Slide Number Placeholder 3"/>
          <p:cNvSpPr>
            <a:spLocks noGrp="1"/>
          </p:cNvSpPr>
          <p:nvPr>
            <p:ph type="sldNum" sz="quarter" idx="10"/>
          </p:nvPr>
        </p:nvSpPr>
        <p:spPr/>
        <p:txBody>
          <a:bodyPr/>
          <a:lstStyle/>
          <a:p>
            <a:pPr>
              <a:defRPr/>
            </a:pPr>
            <a:fld id="{7EC735A3-0B5F-4432-99AD-BD3C3418ED6A}" type="slidenum">
              <a:rPr lang="en-US" smtClean="0"/>
              <a:pPr>
                <a:defRPr/>
              </a:pPr>
              <a:t>8</a:t>
            </a:fld>
            <a:endParaRPr lang="en-US"/>
          </a:p>
        </p:txBody>
      </p:sp>
    </p:spTree>
    <p:extLst>
      <p:ext uri="{BB962C8B-B14F-4D97-AF65-F5344CB8AC3E}">
        <p14:creationId xmlns:p14="http://schemas.microsoft.com/office/powerpoint/2010/main" val="95556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a:t>Instructional Approach(s): The teacher should present the information on the slide while the students record the important information on their notes.</a:t>
            </a:r>
          </a:p>
        </p:txBody>
      </p:sp>
      <p:sp>
        <p:nvSpPr>
          <p:cNvPr id="44036"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74A661B-0DBA-419D-9F6F-6875555E0B94}" type="slidenum">
              <a:rPr lang="en-US" altLang="en-US" sz="1200" smtClean="0"/>
              <a:pPr eaLnBrk="1" hangingPunct="1"/>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dirty="0"/>
              <a:t>Instructional Approach(s): The teacher should pose</a:t>
            </a:r>
            <a:r>
              <a:rPr lang="en-US" altLang="en-US" baseline="0" dirty="0"/>
              <a:t> the question to the class or call on students to answer the question.</a:t>
            </a:r>
            <a:endParaRPr lang="en-US" altLang="en-US" dirty="0"/>
          </a:p>
          <a:p>
            <a:endParaRPr lang="en-US" altLang="en-US" dirty="0"/>
          </a:p>
        </p:txBody>
      </p:sp>
      <p:sp>
        <p:nvSpPr>
          <p:cNvPr id="45060" name="Slide Number Placeholder 3"/>
          <p:cNvSpPr>
            <a:spLocks noGrp="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EE727BB-2901-4DE8-A1EE-6694B307A533}" type="slidenum">
              <a:rPr lang="en-US" altLang="en-US" sz="1200" smtClean="0"/>
              <a:pPr eaLnBrk="1" hangingPunct="1"/>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5" descr="blueyellow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524000" y="1524000"/>
            <a:ext cx="6096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solidFill>
                  <a:srgbClr val="FEF800"/>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1682750" y="4610100"/>
            <a:ext cx="5861050" cy="12573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fld id="{2BC16F0B-C5F1-4881-96EB-29D06584E81F}" type="datetime1">
              <a:rPr lang="en-US"/>
              <a:pPr>
                <a:defRPr/>
              </a:pPr>
              <a:t>1/14/2021</a:t>
            </a:fld>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3C129AC6-1E6B-45FB-81B3-2E399A3DA750}" type="slidenum">
              <a:rPr lang="en-US"/>
              <a:pPr>
                <a:defRPr/>
              </a:pPr>
              <a:t>‹#›</a:t>
            </a:fld>
            <a:endParaRPr lang="en-US"/>
          </a:p>
        </p:txBody>
      </p:sp>
    </p:spTree>
    <p:extLst>
      <p:ext uri="{BB962C8B-B14F-4D97-AF65-F5344CB8AC3E}">
        <p14:creationId xmlns:p14="http://schemas.microsoft.com/office/powerpoint/2010/main" val="1958361622"/>
      </p:ext>
    </p:extLst>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63C1695-271F-43F8-9983-889C2DD31DFB}" type="datetime1">
              <a:rPr lang="en-US"/>
              <a:pPr>
                <a:defRPr/>
              </a:pPr>
              <a:t>1/14/2021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131394-13F3-4426-B939-CAE623EC04C5}" type="slidenum">
              <a:rPr lang="en-US"/>
              <a:pPr>
                <a:defRPr/>
              </a:pPr>
              <a:t>‹#›</a:t>
            </a:fld>
            <a:endParaRPr lang="en-US"/>
          </a:p>
        </p:txBody>
      </p:sp>
    </p:spTree>
    <p:extLst>
      <p:ext uri="{BB962C8B-B14F-4D97-AF65-F5344CB8AC3E}">
        <p14:creationId xmlns:p14="http://schemas.microsoft.com/office/powerpoint/2010/main" val="2028062092"/>
      </p:ext>
    </p:extLst>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C137009-26F8-46B9-ABAC-3865C47A2384}" type="datetime1">
              <a:rPr lang="en-US"/>
              <a:pPr>
                <a:defRPr/>
              </a:pPr>
              <a:t>1/14/2021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92543F-6F51-4E0B-9815-80DFAA96A50D}" type="slidenum">
              <a:rPr lang="en-US"/>
              <a:pPr>
                <a:defRPr/>
              </a:pPr>
              <a:t>‹#›</a:t>
            </a:fld>
            <a:endParaRPr lang="en-US"/>
          </a:p>
        </p:txBody>
      </p:sp>
    </p:spTree>
    <p:extLst>
      <p:ext uri="{BB962C8B-B14F-4D97-AF65-F5344CB8AC3E}">
        <p14:creationId xmlns:p14="http://schemas.microsoft.com/office/powerpoint/2010/main" val="2224510554"/>
      </p:ext>
    </p:extLst>
  </p:cSld>
  <p:clrMapOvr>
    <a:masterClrMapping/>
  </p:clrMapOvr>
  <p:transition spd="slow">
    <p:checke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69EE891-9CB0-46BA-9517-D1DC07F4F85C}" type="datetime1">
              <a:rPr lang="en-US"/>
              <a:pPr>
                <a:defRPr/>
              </a:pPr>
              <a:t>1/14/2021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07E36D-6620-46B9-A076-E8A95A8A6137}" type="slidenum">
              <a:rPr lang="en-US"/>
              <a:pPr>
                <a:defRPr/>
              </a:pPr>
              <a:t>‹#›</a:t>
            </a:fld>
            <a:endParaRPr lang="en-US"/>
          </a:p>
        </p:txBody>
      </p:sp>
    </p:spTree>
    <p:extLst>
      <p:ext uri="{BB962C8B-B14F-4D97-AF65-F5344CB8AC3E}">
        <p14:creationId xmlns:p14="http://schemas.microsoft.com/office/powerpoint/2010/main" val="2530087656"/>
      </p:ext>
    </p:extLst>
  </p:cSld>
  <p:clrMapOvr>
    <a:masterClrMapping/>
  </p:clrMapOvr>
  <p:transition spd="slow">
    <p:checke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a:t>Click to edit Master title style</a:t>
            </a:r>
          </a:p>
        </p:txBody>
      </p:sp>
      <p:sp>
        <p:nvSpPr>
          <p:cNvPr id="3" name="Content Placeholder 2"/>
          <p:cNvSpPr>
            <a:spLocks noGrp="1"/>
          </p:cNvSpPr>
          <p:nvPr>
            <p:ph sz="half" idx="1"/>
          </p:nvPr>
        </p:nvSpPr>
        <p:spPr>
          <a:xfrm>
            <a:off x="685800" y="2514600"/>
            <a:ext cx="38100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2514600"/>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381500"/>
            <a:ext cx="38100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C29C904-6125-4720-997F-E009E7198C41}" type="datetime1">
              <a:rPr lang="en-US"/>
              <a:pPr>
                <a:defRPr/>
              </a:pPr>
              <a:t>1/14/2021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FCF5465-8EA1-4D8D-AC2B-8A6E42CC044E}" type="slidenum">
              <a:rPr lang="en-US"/>
              <a:pPr>
                <a:defRPr/>
              </a:pPr>
              <a:t>‹#›</a:t>
            </a:fld>
            <a:endParaRPr lang="en-US"/>
          </a:p>
        </p:txBody>
      </p:sp>
    </p:spTree>
    <p:extLst>
      <p:ext uri="{BB962C8B-B14F-4D97-AF65-F5344CB8AC3E}">
        <p14:creationId xmlns:p14="http://schemas.microsoft.com/office/powerpoint/2010/main" val="795022836"/>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2B73C2D-D651-4551-9D4D-64F10415D9E8}" type="datetime1">
              <a:rPr lang="en-US"/>
              <a:pPr>
                <a:defRPr/>
              </a:pPr>
              <a:t>1/14/2021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20975B-EB86-4B7F-97B1-697241F6F75C}" type="slidenum">
              <a:rPr lang="en-US"/>
              <a:pPr>
                <a:defRPr/>
              </a:pPr>
              <a:t>‹#›</a:t>
            </a:fld>
            <a:endParaRPr lang="en-US"/>
          </a:p>
        </p:txBody>
      </p:sp>
    </p:spTree>
    <p:extLst>
      <p:ext uri="{BB962C8B-B14F-4D97-AF65-F5344CB8AC3E}">
        <p14:creationId xmlns:p14="http://schemas.microsoft.com/office/powerpoint/2010/main" val="2627969223"/>
      </p:ext>
    </p:extLst>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CD1CD7-35D9-46D1-AAAD-DF01E8C2E1CF}" type="datetime1">
              <a:rPr lang="en-US"/>
              <a:pPr>
                <a:defRPr/>
              </a:pPr>
              <a:t>1/14/2021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6D0F6C-D037-411E-9FA1-621CA83E91A4}" type="slidenum">
              <a:rPr lang="en-US"/>
              <a:pPr>
                <a:defRPr/>
              </a:pPr>
              <a:t>‹#›</a:t>
            </a:fld>
            <a:endParaRPr lang="en-US"/>
          </a:p>
        </p:txBody>
      </p:sp>
    </p:spTree>
    <p:extLst>
      <p:ext uri="{BB962C8B-B14F-4D97-AF65-F5344CB8AC3E}">
        <p14:creationId xmlns:p14="http://schemas.microsoft.com/office/powerpoint/2010/main" val="2333968969"/>
      </p:ext>
    </p:extLst>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C038D1A-224A-486C-90D0-AC84C4D953A7}" type="datetime1">
              <a:rPr lang="en-US"/>
              <a:pPr>
                <a:defRPr/>
              </a:pPr>
              <a:t>1/14/2021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C75010-A7EC-4846-98E3-9146E2AFCA4E}" type="slidenum">
              <a:rPr lang="en-US"/>
              <a:pPr>
                <a:defRPr/>
              </a:pPr>
              <a:t>‹#›</a:t>
            </a:fld>
            <a:endParaRPr lang="en-US"/>
          </a:p>
        </p:txBody>
      </p:sp>
    </p:spTree>
    <p:extLst>
      <p:ext uri="{BB962C8B-B14F-4D97-AF65-F5344CB8AC3E}">
        <p14:creationId xmlns:p14="http://schemas.microsoft.com/office/powerpoint/2010/main" val="3087882956"/>
      </p:ext>
    </p:extLst>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BC3C88F-2F89-4E6D-8289-829AAE1A0F3D}" type="datetime1">
              <a:rPr lang="en-US"/>
              <a:pPr>
                <a:defRPr/>
              </a:pPr>
              <a:t>1/14/2021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285E82-8D20-4940-8165-362E28544F4F}" type="slidenum">
              <a:rPr lang="en-US"/>
              <a:pPr>
                <a:defRPr/>
              </a:pPr>
              <a:t>‹#›</a:t>
            </a:fld>
            <a:endParaRPr lang="en-US"/>
          </a:p>
        </p:txBody>
      </p:sp>
    </p:spTree>
    <p:extLst>
      <p:ext uri="{BB962C8B-B14F-4D97-AF65-F5344CB8AC3E}">
        <p14:creationId xmlns:p14="http://schemas.microsoft.com/office/powerpoint/2010/main" val="4139329474"/>
      </p:ext>
    </p:extLst>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D7CB6BA-79B4-4860-B31B-CB7CD0591F57}" type="datetime1">
              <a:rPr lang="en-US"/>
              <a:pPr>
                <a:defRPr/>
              </a:pPr>
              <a:t>1/14/2021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A2D800-1FB5-4441-A093-A1983386E771}" type="slidenum">
              <a:rPr lang="en-US"/>
              <a:pPr>
                <a:defRPr/>
              </a:pPr>
              <a:t>‹#›</a:t>
            </a:fld>
            <a:endParaRPr lang="en-US"/>
          </a:p>
        </p:txBody>
      </p:sp>
    </p:spTree>
    <p:extLst>
      <p:ext uri="{BB962C8B-B14F-4D97-AF65-F5344CB8AC3E}">
        <p14:creationId xmlns:p14="http://schemas.microsoft.com/office/powerpoint/2010/main" val="3311618223"/>
      </p:ext>
    </p:extLst>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690A80E-E8F8-4AF1-AB96-B2820B67C205}" type="datetime1">
              <a:rPr lang="en-US"/>
              <a:pPr>
                <a:defRPr/>
              </a:pPr>
              <a:t>1/14/2021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4A79FE-11FC-481C-B5EB-8821CA8C8754}" type="slidenum">
              <a:rPr lang="en-US"/>
              <a:pPr>
                <a:defRPr/>
              </a:pPr>
              <a:t>‹#›</a:t>
            </a:fld>
            <a:endParaRPr lang="en-US"/>
          </a:p>
        </p:txBody>
      </p:sp>
    </p:spTree>
    <p:extLst>
      <p:ext uri="{BB962C8B-B14F-4D97-AF65-F5344CB8AC3E}">
        <p14:creationId xmlns:p14="http://schemas.microsoft.com/office/powerpoint/2010/main" val="3053605718"/>
      </p:ext>
    </p:extLst>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E49B4B-7937-4E11-A865-E12ABF1D504D}" type="datetime1">
              <a:rPr lang="en-US"/>
              <a:pPr>
                <a:defRPr/>
              </a:pPr>
              <a:t>1/14/2021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39836B-243E-44E2-AAAE-91CFE68459F3}" type="slidenum">
              <a:rPr lang="en-US"/>
              <a:pPr>
                <a:defRPr/>
              </a:pPr>
              <a:t>‹#›</a:t>
            </a:fld>
            <a:endParaRPr lang="en-US"/>
          </a:p>
        </p:txBody>
      </p:sp>
    </p:spTree>
    <p:extLst>
      <p:ext uri="{BB962C8B-B14F-4D97-AF65-F5344CB8AC3E}">
        <p14:creationId xmlns:p14="http://schemas.microsoft.com/office/powerpoint/2010/main" val="4208191399"/>
      </p:ext>
    </p:extLst>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D80156-6989-4041-8496-D62F422F37F6}" type="datetime1">
              <a:rPr lang="en-US"/>
              <a:pPr>
                <a:defRPr/>
              </a:pPr>
              <a:t>1/14/2021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0C1ED-7101-4005-87DB-8D4A81ADFD67}" type="slidenum">
              <a:rPr lang="en-US"/>
              <a:pPr>
                <a:defRPr/>
              </a:pPr>
              <a:t>‹#›</a:t>
            </a:fld>
            <a:endParaRPr lang="en-US"/>
          </a:p>
        </p:txBody>
      </p:sp>
    </p:spTree>
    <p:extLst>
      <p:ext uri="{BB962C8B-B14F-4D97-AF65-F5344CB8AC3E}">
        <p14:creationId xmlns:p14="http://schemas.microsoft.com/office/powerpoint/2010/main" val="3149249304"/>
      </p:ext>
    </p:extLst>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0000CC"/>
                </a:solidFill>
              </a:defRPr>
            </a:lvl1pPr>
          </a:lstStyle>
          <a:p>
            <a:pPr>
              <a:defRPr/>
            </a:pPr>
            <a:fld id="{D0EAC1DF-7715-4572-9BAD-E2ACBD126986}" type="datetime1">
              <a:rPr lang="en-US"/>
              <a:pPr>
                <a:defRPr/>
              </a:pPr>
              <a:t>1/14/2021</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0000CC"/>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0000CC"/>
                </a:solidFill>
              </a:defRPr>
            </a:lvl1pPr>
          </a:lstStyle>
          <a:p>
            <a:pPr>
              <a:defRPr/>
            </a:pPr>
            <a:fld id="{FF629A33-8F40-4BD3-860B-47C6648549EE}" type="slidenum">
              <a:rPr lang="en-US"/>
              <a:pPr>
                <a:defRPr/>
              </a:pPr>
              <a:t>‹#›</a:t>
            </a:fld>
            <a:endParaRPr lang="en-US"/>
          </a:p>
        </p:txBody>
      </p:sp>
      <p:sp>
        <p:nvSpPr>
          <p:cNvPr id="1031"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6"/>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a:solidFill>
                <a:srgbClr val="0000CC"/>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slow">
    <p:checker dir="vert"/>
  </p:transition>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Arial" charset="0"/>
        </a:defRPr>
      </a:lvl2pPr>
      <a:lvl3pPr algn="ctr" rtl="0" eaLnBrk="0" fontAlgn="base" hangingPunct="0">
        <a:spcBef>
          <a:spcPct val="0"/>
        </a:spcBef>
        <a:spcAft>
          <a:spcPct val="0"/>
        </a:spcAft>
        <a:defRPr sz="4400">
          <a:solidFill>
            <a:srgbClr val="0000CC"/>
          </a:solidFill>
          <a:latin typeface="Arial" charset="0"/>
        </a:defRPr>
      </a:lvl3pPr>
      <a:lvl4pPr algn="ctr" rtl="0" eaLnBrk="0" fontAlgn="base" hangingPunct="0">
        <a:spcBef>
          <a:spcPct val="0"/>
        </a:spcBef>
        <a:spcAft>
          <a:spcPct val="0"/>
        </a:spcAft>
        <a:defRPr sz="4400">
          <a:solidFill>
            <a:srgbClr val="0000CC"/>
          </a:solidFill>
          <a:latin typeface="Arial" charset="0"/>
        </a:defRPr>
      </a:lvl4pPr>
      <a:lvl5pPr algn="ctr" rtl="0" eaLnBrk="0" fontAlgn="base" hangingPunct="0">
        <a:spcBef>
          <a:spcPct val="0"/>
        </a:spcBef>
        <a:spcAft>
          <a:spcPct val="0"/>
        </a:spcAft>
        <a:defRPr sz="4400">
          <a:solidFill>
            <a:srgbClr val="0000CC"/>
          </a:solidFill>
          <a:latin typeface="Arial" charset="0"/>
        </a:defRPr>
      </a:lvl5pPr>
      <a:lvl6pPr marL="457200" algn="ctr" rtl="0" fontAlgn="base">
        <a:spcBef>
          <a:spcPct val="0"/>
        </a:spcBef>
        <a:spcAft>
          <a:spcPct val="0"/>
        </a:spcAft>
        <a:defRPr sz="4400">
          <a:solidFill>
            <a:srgbClr val="0000CC"/>
          </a:solidFill>
          <a:latin typeface="Arial" charset="0"/>
        </a:defRPr>
      </a:lvl6pPr>
      <a:lvl7pPr marL="914400" algn="ctr" rtl="0" fontAlgn="base">
        <a:spcBef>
          <a:spcPct val="0"/>
        </a:spcBef>
        <a:spcAft>
          <a:spcPct val="0"/>
        </a:spcAft>
        <a:defRPr sz="4400">
          <a:solidFill>
            <a:srgbClr val="0000CC"/>
          </a:solidFill>
          <a:latin typeface="Arial" charset="0"/>
        </a:defRPr>
      </a:lvl7pPr>
      <a:lvl8pPr marL="1371600" algn="ctr" rtl="0" fontAlgn="base">
        <a:spcBef>
          <a:spcPct val="0"/>
        </a:spcBef>
        <a:spcAft>
          <a:spcPct val="0"/>
        </a:spcAft>
        <a:defRPr sz="4400">
          <a:solidFill>
            <a:srgbClr val="0000CC"/>
          </a:solidFill>
          <a:latin typeface="Arial" charset="0"/>
        </a:defRPr>
      </a:lvl8pPr>
      <a:lvl9pPr marL="1828800" algn="ctr" rtl="0" fontAlgn="base">
        <a:spcBef>
          <a:spcPct val="0"/>
        </a:spcBef>
        <a:spcAft>
          <a:spcPct val="0"/>
        </a:spcAft>
        <a:defRPr sz="4400">
          <a:solidFill>
            <a:srgbClr val="0000CC"/>
          </a:solidFill>
          <a:latin typeface="Arial" charset="0"/>
        </a:defRPr>
      </a:lvl9pPr>
    </p:titleStyle>
    <p:bodyStyle>
      <a:lvl1pPr marL="342900" indent="-342900" algn="l" rtl="0" eaLnBrk="0" fontAlgn="base" hangingPunct="0">
        <a:spcBef>
          <a:spcPct val="20000"/>
        </a:spcBef>
        <a:spcAft>
          <a:spcPct val="0"/>
        </a:spcAft>
        <a:buChar char="•"/>
        <a:defRPr sz="3200">
          <a:solidFill>
            <a:srgbClr val="0000CC"/>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CC"/>
          </a:solidFill>
          <a:latin typeface="+mn-lt"/>
        </a:defRPr>
      </a:lvl2pPr>
      <a:lvl3pPr marL="1143000" indent="-228600" algn="l" rtl="0" eaLnBrk="0" fontAlgn="base" hangingPunct="0">
        <a:spcBef>
          <a:spcPct val="20000"/>
        </a:spcBef>
        <a:spcAft>
          <a:spcPct val="0"/>
        </a:spcAft>
        <a:buChar char="•"/>
        <a:defRPr sz="2400">
          <a:solidFill>
            <a:srgbClr val="0000CC"/>
          </a:solidFill>
          <a:latin typeface="+mn-lt"/>
        </a:defRPr>
      </a:lvl3pPr>
      <a:lvl4pPr marL="1600200" indent="-228600" algn="l" rtl="0" eaLnBrk="0" fontAlgn="base" hangingPunct="0">
        <a:spcBef>
          <a:spcPct val="20000"/>
        </a:spcBef>
        <a:spcAft>
          <a:spcPct val="0"/>
        </a:spcAft>
        <a:buChar char="–"/>
        <a:defRPr sz="2000">
          <a:solidFill>
            <a:srgbClr val="0000CC"/>
          </a:solidFill>
          <a:latin typeface="+mn-lt"/>
        </a:defRPr>
      </a:lvl4pPr>
      <a:lvl5pPr marL="2057400" indent="-228600" algn="l" rtl="0" eaLnBrk="0" fontAlgn="base" hangingPunct="0">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ainpop.com/science/energy/kineticenergy/" TargetMode="External"/><Relationship Id="rId2" Type="http://schemas.openxmlformats.org/officeDocument/2006/relationships/hyperlink" Target="https://www.brainpop.com/science/energy/potentialenergy/"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youtu.be/Jnj8mc04r9E"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classzone.com/books/ml_science_share/vis_sim/mem05_pg69_potential/mem05_pg69_potential.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physicsclassroom.com/mmedia/energy/ce.cf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hysicsclassroom.com/mmedia/energy/se.cf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www.physicsclassroom.com/mmedia/energy/dg.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physicsclassroom.com/mmedia/energy/pe.cf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physicsclassroom.com/mmedia/energy/hw.cf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www.physicsclassroom.com/mmedia/energy/hh.cf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quizlet.com/332994283/examples-of-potential-and-kinetic-energy-flash-card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7K4V0NvUx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science360.gov/obj/video/c5be5456-2e39-49a7-8118-218868df89eb/work-energy-power" TargetMode="External"/><Relationship Id="rId4" Type="http://schemas.openxmlformats.org/officeDocument/2006/relationships/hyperlink" Target="http://studyjams.scholastic.com/studyjams/jams/science/matter/energy-and-matter.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31888" y="1981200"/>
            <a:ext cx="6858000" cy="1879600"/>
          </a:xfrm>
        </p:spPr>
        <p:txBody>
          <a:bodyPr/>
          <a:lstStyle/>
          <a:p>
            <a:pPr eaLnBrk="1" hangingPunct="1">
              <a:defRPr/>
            </a:pPr>
            <a:r>
              <a:rPr lang="en-US" sz="7000" b="1" dirty="0">
                <a:effectLst>
                  <a:outerShdw blurRad="38100" dist="38100" dir="2700000" algn="tl">
                    <a:srgbClr val="000000">
                      <a:alpha val="43137"/>
                    </a:srgbClr>
                  </a:outerShdw>
                </a:effectLst>
              </a:rPr>
              <a:t>Potential &amp; Kinetic Energy</a:t>
            </a:r>
          </a:p>
        </p:txBody>
      </p:sp>
      <p:pic>
        <p:nvPicPr>
          <p:cNvPr id="3075" name="Picture 11" descr="MMAG00354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94075"/>
            <a:ext cx="3124200"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C:\Users\bullochsl\AppData\Local\Microsoft\Windows\Temporary Internet Files\Content.IE5\D1CJDD5H\qrcode.29947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53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a:xfrm>
            <a:off x="685800" y="1524000"/>
            <a:ext cx="7772400" cy="4572000"/>
          </a:xfrm>
        </p:spPr>
        <p:txBody>
          <a:bodyPr/>
          <a:lstStyle/>
          <a:p>
            <a:r>
              <a:rPr lang="en-US" sz="4400" dirty="0"/>
              <a:t>If a 60 Kg person was running down a hill at 10 m/s, how much KE would that person have right before they reached the bottom of the hill?</a:t>
            </a:r>
          </a:p>
          <a:p>
            <a:r>
              <a:rPr lang="en-US" sz="4400" dirty="0"/>
              <a:t>KE = ½ m X v</a:t>
            </a:r>
            <a:r>
              <a:rPr lang="en-US" sz="4400" baseline="30000" dirty="0"/>
              <a:t>2</a:t>
            </a:r>
            <a:endParaRPr lang="en-US" sz="4400" dirty="0"/>
          </a:p>
        </p:txBody>
      </p:sp>
    </p:spTree>
    <p:extLst>
      <p:ext uri="{BB962C8B-B14F-4D97-AF65-F5344CB8AC3E}">
        <p14:creationId xmlns:p14="http://schemas.microsoft.com/office/powerpoint/2010/main" val="1790241604"/>
      </p:ext>
    </p:extLst>
  </p:cSld>
  <p:clrMapOvr>
    <a:masterClrMapping/>
  </p:clrMapOvr>
  <p:transition spd="slow">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t>Answer</a:t>
            </a:r>
          </a:p>
        </p:txBody>
      </p:sp>
      <p:sp>
        <p:nvSpPr>
          <p:cNvPr id="3" name="Content Placeholder 2"/>
          <p:cNvSpPr>
            <a:spLocks noGrp="1"/>
          </p:cNvSpPr>
          <p:nvPr>
            <p:ph idx="1"/>
          </p:nvPr>
        </p:nvSpPr>
        <p:spPr/>
        <p:txBody>
          <a:bodyPr/>
          <a:lstStyle/>
          <a:p>
            <a:r>
              <a:rPr lang="en-US" dirty="0"/>
              <a:t>.5 x 60 kg = 30 kg</a:t>
            </a:r>
          </a:p>
          <a:p>
            <a:r>
              <a:rPr lang="en-US" dirty="0"/>
              <a:t>(10 m/s)</a:t>
            </a:r>
            <a:r>
              <a:rPr lang="en-US" baseline="30000" dirty="0"/>
              <a:t>2</a:t>
            </a:r>
            <a:r>
              <a:rPr lang="en-US" dirty="0"/>
              <a:t> =100 m/s</a:t>
            </a:r>
            <a:r>
              <a:rPr lang="en-US" baseline="30000" dirty="0"/>
              <a:t>2</a:t>
            </a:r>
            <a:endParaRPr lang="en-US" dirty="0"/>
          </a:p>
          <a:p>
            <a:r>
              <a:rPr lang="en-US" dirty="0"/>
              <a:t>30 kg X 100 m/s</a:t>
            </a:r>
            <a:r>
              <a:rPr lang="en-US" baseline="30000" dirty="0"/>
              <a:t>2</a:t>
            </a:r>
            <a:r>
              <a:rPr lang="en-US" dirty="0"/>
              <a:t> = 3000 kg x m/s</a:t>
            </a:r>
            <a:r>
              <a:rPr lang="en-US" baseline="30000" dirty="0"/>
              <a:t>2</a:t>
            </a:r>
            <a:r>
              <a:rPr lang="en-US" dirty="0"/>
              <a:t> or </a:t>
            </a:r>
          </a:p>
          <a:p>
            <a:r>
              <a:rPr lang="en-US" dirty="0"/>
              <a:t>3000 Joules (J)</a:t>
            </a:r>
          </a:p>
          <a:p>
            <a:endParaRPr lang="en-US" dirty="0"/>
          </a:p>
        </p:txBody>
      </p:sp>
    </p:spTree>
    <p:extLst>
      <p:ext uri="{BB962C8B-B14F-4D97-AF65-F5344CB8AC3E}">
        <p14:creationId xmlns:p14="http://schemas.microsoft.com/office/powerpoint/2010/main" val="1086331692"/>
      </p:ext>
    </p:extLst>
  </p:cSld>
  <p:clrMapOvr>
    <a:masterClrMapping/>
  </p:clrMapOvr>
  <p:transition spd="slow">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534400" cy="1828800"/>
          </a:xfrm>
        </p:spPr>
        <p:txBody>
          <a:bodyPr/>
          <a:lstStyle/>
          <a:p>
            <a:pPr eaLnBrk="1" hangingPunct="1"/>
            <a:r>
              <a:rPr lang="en-US" altLang="en-US" b="1" dirty="0">
                <a:solidFill>
                  <a:srgbClr val="000099"/>
                </a:solidFill>
              </a:rPr>
              <a:t>What if the bowling ball is </a:t>
            </a:r>
            <a:br>
              <a:rPr lang="en-US" altLang="en-US" b="1" dirty="0">
                <a:solidFill>
                  <a:srgbClr val="000099"/>
                </a:solidFill>
              </a:rPr>
            </a:br>
            <a:r>
              <a:rPr lang="en-US" altLang="en-US" b="1" dirty="0">
                <a:solidFill>
                  <a:srgbClr val="000099"/>
                </a:solidFill>
              </a:rPr>
              <a:t>not moving? Does it still </a:t>
            </a:r>
            <a:br>
              <a:rPr lang="en-US" altLang="en-US" b="1" dirty="0">
                <a:solidFill>
                  <a:srgbClr val="000099"/>
                </a:solidFill>
              </a:rPr>
            </a:br>
            <a:r>
              <a:rPr lang="en-US" altLang="en-US" b="1" dirty="0">
                <a:solidFill>
                  <a:srgbClr val="000099"/>
                </a:solidFill>
              </a:rPr>
              <a:t>have energy?</a:t>
            </a:r>
          </a:p>
        </p:txBody>
      </p:sp>
      <p:pic>
        <p:nvPicPr>
          <p:cNvPr id="14339" name="Picture 2" descr="http://www.uh.edu/cougarbowling/images/Bow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753100" cy="3836988"/>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6096000" cy="1879600"/>
          </a:xfrm>
        </p:spPr>
        <p:txBody>
          <a:bodyPr/>
          <a:lstStyle/>
          <a:p>
            <a:pPr eaLnBrk="1" hangingPunct="1"/>
            <a:r>
              <a:rPr lang="en-US" altLang="en-US" sz="8000" b="1"/>
              <a:t>Potential</a:t>
            </a:r>
            <a:br>
              <a:rPr lang="en-US" altLang="en-US" sz="8000" b="1"/>
            </a:br>
            <a:r>
              <a:rPr lang="en-US" altLang="en-US" sz="8000" b="1"/>
              <a:t>Energy</a:t>
            </a:r>
          </a:p>
        </p:txBody>
      </p:sp>
      <p:sp>
        <p:nvSpPr>
          <p:cNvPr id="3" name="Subtitle 2"/>
          <p:cNvSpPr>
            <a:spLocks noGrp="1"/>
          </p:cNvSpPr>
          <p:nvPr>
            <p:ph type="subTitle" idx="1"/>
          </p:nvPr>
        </p:nvSpPr>
        <p:spPr>
          <a:xfrm>
            <a:off x="577850" y="4800600"/>
            <a:ext cx="8001000" cy="1828800"/>
          </a:xfrm>
        </p:spPr>
        <p:txBody>
          <a:bodyPr/>
          <a:lstStyle/>
          <a:p>
            <a:pPr eaLnBrk="1" hangingPunct="1"/>
            <a:r>
              <a:rPr lang="en-US" altLang="en-US" sz="3600" u="sng" dirty="0">
                <a:solidFill>
                  <a:srgbClr val="FF0000"/>
                </a:solidFill>
              </a:rPr>
              <a:t>Potential energy is the energy stored in an object because of its position</a:t>
            </a:r>
            <a:r>
              <a:rPr lang="en-US" altLang="en-US" sz="3600" dirty="0">
                <a:solidFill>
                  <a:srgbClr val="000099"/>
                </a:solidFill>
              </a:rPr>
              <a:t>. It has the “potential” to cause change.</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990600"/>
          </a:xfrm>
        </p:spPr>
        <p:txBody>
          <a:bodyPr/>
          <a:lstStyle/>
          <a:p>
            <a:pPr eaLnBrk="1" hangingPunct="1"/>
            <a:r>
              <a:rPr lang="en-US" altLang="en-US" sz="5400" b="1" u="sng">
                <a:solidFill>
                  <a:srgbClr val="000099"/>
                </a:solidFill>
              </a:rPr>
              <a:t>Potential Energy</a:t>
            </a:r>
          </a:p>
        </p:txBody>
      </p:sp>
      <p:sp>
        <p:nvSpPr>
          <p:cNvPr id="4" name="Content Placeholder 3"/>
          <p:cNvSpPr>
            <a:spLocks noGrp="1"/>
          </p:cNvSpPr>
          <p:nvPr>
            <p:ph idx="1"/>
          </p:nvPr>
        </p:nvSpPr>
        <p:spPr>
          <a:xfrm>
            <a:off x="609600" y="1447800"/>
            <a:ext cx="4495800" cy="5410200"/>
          </a:xfrm>
        </p:spPr>
        <p:txBody>
          <a:bodyPr/>
          <a:lstStyle/>
          <a:p>
            <a:pPr marL="0" indent="0" algn="ctr" eaLnBrk="1" hangingPunct="1">
              <a:buFontTx/>
              <a:buNone/>
            </a:pPr>
            <a:r>
              <a:rPr lang="en-US" altLang="en-US">
                <a:solidFill>
                  <a:srgbClr val="000099"/>
                </a:solidFill>
              </a:rPr>
              <a:t>Imagine our bowling ball is sitting on a table. It has Potential Energy as it sits on the table because it has the ability to cause change.</a:t>
            </a:r>
          </a:p>
          <a:p>
            <a:pPr marL="0" indent="0" algn="ctr" eaLnBrk="1" hangingPunct="1">
              <a:buFontTx/>
              <a:buNone/>
            </a:pPr>
            <a:endParaRPr lang="en-US" altLang="en-US">
              <a:solidFill>
                <a:srgbClr val="000099"/>
              </a:solidFill>
            </a:endParaRPr>
          </a:p>
          <a:p>
            <a:pPr marL="0" indent="0" algn="ctr" eaLnBrk="1" hangingPunct="1">
              <a:buFontTx/>
              <a:buNone/>
            </a:pPr>
            <a:r>
              <a:rPr lang="en-US" altLang="en-US">
                <a:solidFill>
                  <a:srgbClr val="000099"/>
                </a:solidFill>
              </a:rPr>
              <a:t>What happens if the bowling ball falls off the table?</a:t>
            </a:r>
          </a:p>
        </p:txBody>
      </p:sp>
      <p:grpSp>
        <p:nvGrpSpPr>
          <p:cNvPr id="9" name="Group 8"/>
          <p:cNvGrpSpPr>
            <a:grpSpLocks/>
          </p:cNvGrpSpPr>
          <p:nvPr/>
        </p:nvGrpSpPr>
        <p:grpSpPr bwMode="auto">
          <a:xfrm>
            <a:off x="5410200" y="3276600"/>
            <a:ext cx="3124200" cy="2998788"/>
            <a:chOff x="5410200" y="3276600"/>
            <a:chExt cx="3124200" cy="2998967"/>
          </a:xfrm>
        </p:grpSpPr>
        <p:grpSp>
          <p:nvGrpSpPr>
            <p:cNvPr id="16391" name="Group 6"/>
            <p:cNvGrpSpPr>
              <a:grpSpLocks/>
            </p:cNvGrpSpPr>
            <p:nvPr/>
          </p:nvGrpSpPr>
          <p:grpSpPr bwMode="auto">
            <a:xfrm>
              <a:off x="5410200" y="3276600"/>
              <a:ext cx="3124200" cy="2971800"/>
              <a:chOff x="5410200" y="3276600"/>
              <a:chExt cx="3124200" cy="2971800"/>
            </a:xfrm>
          </p:grpSpPr>
          <p:sp>
            <p:nvSpPr>
              <p:cNvPr id="5" name="Rectangle 4"/>
              <p:cNvSpPr/>
              <p:nvPr/>
            </p:nvSpPr>
            <p:spPr>
              <a:xfrm>
                <a:off x="5410200" y="3276600"/>
                <a:ext cx="3124200" cy="457227"/>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5410200" y="373382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Rectangle 7"/>
            <p:cNvSpPr/>
            <p:nvPr/>
          </p:nvSpPr>
          <p:spPr>
            <a:xfrm>
              <a:off x="8072438" y="3760817"/>
              <a:ext cx="457200" cy="251475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3730"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5430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257800" y="1752600"/>
            <a:ext cx="3271838" cy="1384300"/>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b="1">
                <a:solidFill>
                  <a:srgbClr val="000099"/>
                </a:solidFill>
              </a:rPr>
              <a:t>Potential Energy changes to Kinetic Energy</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4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nodeType="withEffect">
                                  <p:stCondLst>
                                    <p:cond delay="4000"/>
                                  </p:stCondLst>
                                  <p:childTnLst>
                                    <p:set>
                                      <p:cBhvr>
                                        <p:cTn id="17" dur="1" fill="hold">
                                          <p:stCondLst>
                                            <p:cond delay="0"/>
                                          </p:stCondLst>
                                        </p:cTn>
                                        <p:tgtEl>
                                          <p:spTgt spid="73730"/>
                                        </p:tgtEl>
                                        <p:attrNameLst>
                                          <p:attrName>style.visibility</p:attrName>
                                        </p:attrNameLst>
                                      </p:cBhvr>
                                      <p:to>
                                        <p:strVal val="visible"/>
                                      </p:to>
                                    </p:set>
                                    <p:animEffect transition="in" filter="fade">
                                      <p:cBhvr>
                                        <p:cTn id="18" dur="1000"/>
                                        <p:tgtEl>
                                          <p:spTgt spid="73730"/>
                                        </p:tgtEl>
                                      </p:cBhvr>
                                    </p:animEffect>
                                  </p:childTnLst>
                                </p:cTn>
                              </p:par>
                            </p:childTnLst>
                          </p:cTn>
                        </p:par>
                        <p:par>
                          <p:cTn id="19" fill="hold" nodeType="afterGroup">
                            <p:stCondLst>
                              <p:cond delay="8500"/>
                            </p:stCondLst>
                            <p:childTnLst>
                              <p:par>
                                <p:cTn id="20" presetID="10" presetClass="entr" presetSubtype="0" fill="hold" grpId="0" nodeType="afterEffect">
                                  <p:stCondLst>
                                    <p:cond delay="150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par>
                          <p:cTn id="23" fill="hold" nodeType="afterGroup">
                            <p:stCondLst>
                              <p:cond delay="11000"/>
                            </p:stCondLst>
                            <p:childTnLst>
                              <p:par>
                                <p:cTn id="24" presetID="42" presetClass="path" presetSubtype="0" accel="50000" decel="50000" fill="hold" nodeType="afterEffect">
                                  <p:stCondLst>
                                    <p:cond delay="1500"/>
                                  </p:stCondLst>
                                  <p:childTnLst>
                                    <p:animMotion origin="layout" path="M 0 1.93616E-6 L 0.00417 0.54129 " pathEditMode="relative" rAng="0" ptsTypes="AA">
                                      <p:cBhvr>
                                        <p:cTn id="25" dur="2000" fill="hold"/>
                                        <p:tgtEl>
                                          <p:spTgt spid="73730"/>
                                        </p:tgtEl>
                                        <p:attrNameLst>
                                          <p:attrName>ppt_x</p:attrName>
                                          <p:attrName>ppt_y</p:attrName>
                                        </p:attrNameLst>
                                      </p:cBhvr>
                                      <p:rCtr x="208" y="27065"/>
                                    </p:animMotion>
                                  </p:childTnLst>
                                </p:cTn>
                              </p:par>
                            </p:childTnLst>
                          </p:cTn>
                        </p:par>
                        <p:par>
                          <p:cTn id="26" fill="hold" nodeType="afterGroup">
                            <p:stCondLst>
                              <p:cond delay="14500"/>
                            </p:stCondLst>
                            <p:childTnLst>
                              <p:par>
                                <p:cTn id="27" presetID="2" presetClass="entr" presetSubtype="1"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ppt_x"/>
                                          </p:val>
                                        </p:tav>
                                        <p:tav tm="100000">
                                          <p:val>
                                            <p:strVal val="#ppt_x"/>
                                          </p:val>
                                        </p:tav>
                                      </p:tavLst>
                                    </p:anim>
                                    <p:anim calcmode="lin" valueType="num">
                                      <p:cBhvr additive="base">
                                        <p:cTn id="3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pPr eaLnBrk="1" hangingPunct="1"/>
            <a:r>
              <a:rPr lang="en-US" altLang="en-US" sz="5400" b="1" u="sng">
                <a:solidFill>
                  <a:srgbClr val="000099"/>
                </a:solidFill>
              </a:rPr>
              <a:t>Potential Energy</a:t>
            </a:r>
          </a:p>
        </p:txBody>
      </p:sp>
      <p:sp>
        <p:nvSpPr>
          <p:cNvPr id="3" name="Content Placeholder 2"/>
          <p:cNvSpPr>
            <a:spLocks noGrp="1"/>
          </p:cNvSpPr>
          <p:nvPr>
            <p:ph idx="1"/>
          </p:nvPr>
        </p:nvSpPr>
        <p:spPr>
          <a:xfrm>
            <a:off x="609600" y="1371600"/>
            <a:ext cx="8001000" cy="1066800"/>
          </a:xfrm>
        </p:spPr>
        <p:txBody>
          <a:bodyPr/>
          <a:lstStyle/>
          <a:p>
            <a:pPr marL="0" indent="0" algn="ctr" eaLnBrk="1" hangingPunct="1">
              <a:buFontTx/>
              <a:buNone/>
            </a:pPr>
            <a:r>
              <a:rPr lang="en-US" altLang="en-US">
                <a:solidFill>
                  <a:srgbClr val="000099"/>
                </a:solidFill>
              </a:rPr>
              <a:t>What happens to the Potential Energy of the bowling ball if the table is higher?</a:t>
            </a:r>
          </a:p>
        </p:txBody>
      </p:sp>
      <p:grpSp>
        <p:nvGrpSpPr>
          <p:cNvPr id="10" name="Group 9"/>
          <p:cNvGrpSpPr>
            <a:grpSpLocks/>
          </p:cNvGrpSpPr>
          <p:nvPr/>
        </p:nvGrpSpPr>
        <p:grpSpPr bwMode="auto">
          <a:xfrm>
            <a:off x="636588" y="4527550"/>
            <a:ext cx="3125787" cy="2322513"/>
            <a:chOff x="636103" y="3859033"/>
            <a:chExt cx="3126849" cy="2991016"/>
          </a:xfrm>
        </p:grpSpPr>
        <p:grpSp>
          <p:nvGrpSpPr>
            <p:cNvPr id="17421"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3" cy="45795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410200" y="3734554"/>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 name="Rectangle 5"/>
            <p:cNvSpPr/>
            <p:nvPr/>
          </p:nvSpPr>
          <p:spPr>
            <a:xfrm>
              <a:off x="3305597" y="4335388"/>
              <a:ext cx="457355" cy="251466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 name="Group 10"/>
          <p:cNvGrpSpPr>
            <a:grpSpLocks/>
          </p:cNvGrpSpPr>
          <p:nvPr/>
        </p:nvGrpSpPr>
        <p:grpSpPr bwMode="auto">
          <a:xfrm>
            <a:off x="4800600" y="3409950"/>
            <a:ext cx="3051175" cy="3463925"/>
            <a:chOff x="636103" y="3859034"/>
            <a:chExt cx="3126849" cy="2991016"/>
          </a:xfrm>
        </p:grpSpPr>
        <p:grpSp>
          <p:nvGrpSpPr>
            <p:cNvPr id="17417" name="Group 11"/>
            <p:cNvGrpSpPr>
              <a:grpSpLocks/>
            </p:cNvGrpSpPr>
            <p:nvPr/>
          </p:nvGrpSpPr>
          <p:grpSpPr bwMode="auto">
            <a:xfrm>
              <a:off x="636103" y="3859034"/>
              <a:ext cx="3124200" cy="2971799"/>
              <a:chOff x="5410200" y="3276601"/>
              <a:chExt cx="3124200" cy="2971799"/>
            </a:xfrm>
          </p:grpSpPr>
          <p:sp>
            <p:nvSpPr>
              <p:cNvPr id="14" name="Rectangle 13"/>
              <p:cNvSpPr/>
              <p:nvPr/>
            </p:nvSpPr>
            <p:spPr>
              <a:xfrm>
                <a:off x="5410200" y="3276601"/>
                <a:ext cx="3123595" cy="345434"/>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5410200" y="3622035"/>
                <a:ext cx="457152" cy="262639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305801" y="4204468"/>
              <a:ext cx="457151" cy="264558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4754"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034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4099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219200" y="2590800"/>
            <a:ext cx="6554788" cy="2554288"/>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a:solidFill>
                  <a:srgbClr val="000099"/>
                </a:solidFill>
              </a:rPr>
              <a:t>The Potential Energy of an object is greater if the position of the object is higher. The object has the potential to cause more change.</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4754"/>
                                        </p:tgtEl>
                                        <p:attrNameLst>
                                          <p:attrName>style.visibility</p:attrName>
                                        </p:attrNameLst>
                                      </p:cBhvr>
                                      <p:to>
                                        <p:strVal val="visible"/>
                                      </p:to>
                                    </p:set>
                                    <p:animEffect transition="in" filter="fade">
                                      <p:cBhvr>
                                        <p:cTn id="24" dur="1000"/>
                                        <p:tgtEl>
                                          <p:spTgt spid="74754"/>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2000"/>
                                  </p:stCondLst>
                                  <p:childTnLst>
                                    <p:animMotion origin="layout" path="M 3.61111E-6 2.22762E-6 L -0.00191 0.4025 " pathEditMode="relative" rAng="0" ptsTypes="AA">
                                      <p:cBhvr>
                                        <p:cTn id="27" dur="2000" fill="hold"/>
                                        <p:tgtEl>
                                          <p:spTgt spid="17"/>
                                        </p:tgtEl>
                                        <p:attrNameLst>
                                          <p:attrName>ppt_x</p:attrName>
                                          <p:attrName>ppt_y</p:attrName>
                                        </p:attrNameLst>
                                      </p:cBhvr>
                                      <p:rCtr x="-104" y="20125"/>
                                    </p:animMotion>
                                  </p:childTnLst>
                                </p:cTn>
                              </p:par>
                              <p:par>
                                <p:cTn id="28" presetID="42" presetClass="path" presetSubtype="0" accel="50000" decel="50000" fill="hold" nodeType="withEffect">
                                  <p:stCondLst>
                                    <p:cond delay="2000"/>
                                  </p:stCondLst>
                                  <p:childTnLst>
                                    <p:animMotion origin="layout" path="M 3.33333E-6 2.8545E-6 L 3.33333E-6 0.56373 " pathEditMode="relative" rAng="0" ptsTypes="AA">
                                      <p:cBhvr>
                                        <p:cTn id="29" dur="2000" fill="hold"/>
                                        <p:tgtEl>
                                          <p:spTgt spid="74754"/>
                                        </p:tgtEl>
                                        <p:attrNameLst>
                                          <p:attrName>ppt_x</p:attrName>
                                          <p:attrName>ppt_y</p:attrName>
                                        </p:attrNameLst>
                                      </p:cBhvr>
                                      <p:rCtr x="0" y="28175"/>
                                    </p:animMotion>
                                  </p:childTnLst>
                                </p:cTn>
                              </p:par>
                            </p:childTnLst>
                          </p:cTn>
                        </p:par>
                        <p:par>
                          <p:cTn id="30" fill="hold" nodeType="afterGroup">
                            <p:stCondLst>
                              <p:cond delay="10000"/>
                            </p:stCondLst>
                            <p:childTnLst>
                              <p:par>
                                <p:cTn id="31" presetID="2" presetClass="entr" presetSubtype="1" fill="hold" grpId="0" nodeType="afterEffect">
                                  <p:stCondLst>
                                    <p:cond delay="2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538"/>
            <a:ext cx="7772400" cy="1066800"/>
          </a:xfrm>
        </p:spPr>
        <p:txBody>
          <a:bodyPr/>
          <a:lstStyle/>
          <a:p>
            <a:pPr eaLnBrk="1" hangingPunct="1"/>
            <a:r>
              <a:rPr lang="en-US" altLang="en-US" sz="5400" b="1" u="sng">
                <a:solidFill>
                  <a:srgbClr val="000099"/>
                </a:solidFill>
              </a:rPr>
              <a:t>Potential Energy</a:t>
            </a:r>
          </a:p>
        </p:txBody>
      </p:sp>
      <p:sp>
        <p:nvSpPr>
          <p:cNvPr id="3" name="Content Placeholder 2"/>
          <p:cNvSpPr>
            <a:spLocks noGrp="1"/>
          </p:cNvSpPr>
          <p:nvPr>
            <p:ph idx="1"/>
          </p:nvPr>
        </p:nvSpPr>
        <p:spPr>
          <a:xfrm>
            <a:off x="571500" y="1219200"/>
            <a:ext cx="8001000" cy="1066800"/>
          </a:xfrm>
        </p:spPr>
        <p:txBody>
          <a:bodyPr/>
          <a:lstStyle/>
          <a:p>
            <a:pPr marL="0" indent="0" algn="ctr" eaLnBrk="1" hangingPunct="1">
              <a:buFontTx/>
              <a:buNone/>
            </a:pPr>
            <a:r>
              <a:rPr lang="en-US" altLang="en-US" sz="3600">
                <a:solidFill>
                  <a:srgbClr val="000099"/>
                </a:solidFill>
              </a:rPr>
              <a:t>How does mass affect the Potential </a:t>
            </a:r>
            <a:br>
              <a:rPr lang="en-US" altLang="en-US" sz="3600">
                <a:solidFill>
                  <a:srgbClr val="000099"/>
                </a:solidFill>
              </a:rPr>
            </a:br>
            <a:r>
              <a:rPr lang="en-US" altLang="en-US" sz="3600">
                <a:solidFill>
                  <a:srgbClr val="000099"/>
                </a:solidFill>
              </a:rPr>
              <a:t>Energy of an object?</a:t>
            </a:r>
          </a:p>
        </p:txBody>
      </p:sp>
      <p:grpSp>
        <p:nvGrpSpPr>
          <p:cNvPr id="10" name="Group 9"/>
          <p:cNvGrpSpPr>
            <a:grpSpLocks/>
          </p:cNvGrpSpPr>
          <p:nvPr/>
        </p:nvGrpSpPr>
        <p:grpSpPr bwMode="auto">
          <a:xfrm>
            <a:off x="914400" y="3798888"/>
            <a:ext cx="3127375" cy="3051175"/>
            <a:chOff x="636103" y="3859033"/>
            <a:chExt cx="3126849" cy="2991016"/>
          </a:xfrm>
        </p:grpSpPr>
        <p:grpSp>
          <p:nvGrpSpPr>
            <p:cNvPr id="18445" name="Group 4"/>
            <p:cNvGrpSpPr>
              <a:grpSpLocks/>
            </p:cNvGrpSpPr>
            <p:nvPr/>
          </p:nvGrpSpPr>
          <p:grpSpPr bwMode="auto">
            <a:xfrm>
              <a:off x="636103" y="3859033"/>
              <a:ext cx="3124200" cy="2971800"/>
              <a:chOff x="5410200" y="3276600"/>
              <a:chExt cx="3124200" cy="2971800"/>
            </a:xfrm>
          </p:grpSpPr>
          <p:sp>
            <p:nvSpPr>
              <p:cNvPr id="7" name="Rectangle 6"/>
              <p:cNvSpPr/>
              <p:nvPr/>
            </p:nvSpPr>
            <p:spPr>
              <a:xfrm>
                <a:off x="5410200" y="3276600"/>
                <a:ext cx="3123674" cy="49020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5410200" y="3734123"/>
                <a:ext cx="457123" cy="2514818"/>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6" name="Rectangle 5"/>
            <p:cNvSpPr/>
            <p:nvPr/>
          </p:nvSpPr>
          <p:spPr>
            <a:xfrm>
              <a:off x="3305829" y="4335230"/>
              <a:ext cx="457123" cy="2514819"/>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1" name="Group 10"/>
          <p:cNvGrpSpPr>
            <a:grpSpLocks/>
          </p:cNvGrpSpPr>
          <p:nvPr/>
        </p:nvGrpSpPr>
        <p:grpSpPr bwMode="auto">
          <a:xfrm>
            <a:off x="5105400" y="3813175"/>
            <a:ext cx="3051175" cy="3074988"/>
            <a:chOff x="636103" y="3859033"/>
            <a:chExt cx="3126849" cy="2991017"/>
          </a:xfrm>
        </p:grpSpPr>
        <p:grpSp>
          <p:nvGrpSpPr>
            <p:cNvPr id="18441" name="Group 11"/>
            <p:cNvGrpSpPr>
              <a:grpSpLocks/>
            </p:cNvGrpSpPr>
            <p:nvPr/>
          </p:nvGrpSpPr>
          <p:grpSpPr bwMode="auto">
            <a:xfrm>
              <a:off x="636103" y="3859033"/>
              <a:ext cx="3124200" cy="2971800"/>
              <a:chOff x="5410200" y="3276600"/>
              <a:chExt cx="3124200" cy="2971800"/>
            </a:xfrm>
          </p:grpSpPr>
          <p:sp>
            <p:nvSpPr>
              <p:cNvPr id="14" name="Rectangle 13"/>
              <p:cNvSpPr/>
              <p:nvPr/>
            </p:nvSpPr>
            <p:spPr>
              <a:xfrm>
                <a:off x="5410200" y="3276600"/>
                <a:ext cx="3123595" cy="472510"/>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5410200" y="3620946"/>
                <a:ext cx="457152" cy="262814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3" name="Rectangle 12"/>
            <p:cNvSpPr/>
            <p:nvPr/>
          </p:nvSpPr>
          <p:spPr>
            <a:xfrm>
              <a:off x="3305801" y="4203379"/>
              <a:ext cx="457151" cy="2646671"/>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6" name="TextBox 15"/>
          <p:cNvSpPr txBox="1">
            <a:spLocks noChangeArrowheads="1"/>
          </p:cNvSpPr>
          <p:nvPr/>
        </p:nvSpPr>
        <p:spPr bwMode="auto">
          <a:xfrm>
            <a:off x="1295400" y="1387475"/>
            <a:ext cx="6554788" cy="2862263"/>
          </a:xfrm>
          <a:prstGeom prst="rect">
            <a:avLst/>
          </a:prstGeom>
          <a:solidFill>
            <a:schemeClr val="bg1"/>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a:solidFill>
                  <a:srgbClr val="000099"/>
                </a:solidFill>
              </a:rPr>
              <a:t>The more mass an object has, the more potential energy it has because it has the “potential” to cause more change.</a:t>
            </a:r>
          </a:p>
        </p:txBody>
      </p:sp>
      <p:pic>
        <p:nvPicPr>
          <p:cNvPr id="75778" name="Picture 2" descr="C:\Users\ARRINGTONCB\AppData\Local\Microsoft\Windows\Temporary Internet Files\Content.IE5\7UR01MAO\MC90043706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67176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descr="C:\Users\ARRINGTONCB\AppData\Local\Microsoft\Windows\Temporary Internet Files\Content.IE5\XYOVBPX2\MC900320434[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3925" y="2667000"/>
            <a:ext cx="12509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nodeType="afterGroup">
                            <p:stCondLst>
                              <p:cond delay="3500"/>
                            </p:stCondLst>
                            <p:childTnLst>
                              <p:par>
                                <p:cTn id="13" presetID="10" presetClass="entr" presetSubtype="0" fill="hold" nodeType="after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1500"/>
                                  </p:stCondLst>
                                  <p:childTnLst>
                                    <p:set>
                                      <p:cBhvr>
                                        <p:cTn id="17" dur="1" fill="hold">
                                          <p:stCondLst>
                                            <p:cond delay="0"/>
                                          </p:stCondLst>
                                        </p:cTn>
                                        <p:tgtEl>
                                          <p:spTgt spid="75778"/>
                                        </p:tgtEl>
                                        <p:attrNameLst>
                                          <p:attrName>style.visibility</p:attrName>
                                        </p:attrNameLst>
                                      </p:cBhvr>
                                      <p:to>
                                        <p:strVal val="visible"/>
                                      </p:to>
                                    </p:set>
                                    <p:animEffect transition="in" filter="fade">
                                      <p:cBhvr>
                                        <p:cTn id="18" dur="1000"/>
                                        <p:tgtEl>
                                          <p:spTgt spid="75778"/>
                                        </p:tgtEl>
                                      </p:cBhvr>
                                    </p:animEffect>
                                  </p:childTnLst>
                                </p:cTn>
                              </p:par>
                              <p:par>
                                <p:cTn id="19" presetID="10" presetClass="entr" presetSubtype="0" fill="hold" nodeType="with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par>
                                <p:cTn id="22" presetID="10" presetClass="entr" presetSubtype="0" fill="hold" nodeType="withEffect">
                                  <p:stCondLst>
                                    <p:cond delay="1500"/>
                                  </p:stCondLst>
                                  <p:childTnLst>
                                    <p:set>
                                      <p:cBhvr>
                                        <p:cTn id="23" dur="1" fill="hold">
                                          <p:stCondLst>
                                            <p:cond delay="0"/>
                                          </p:stCondLst>
                                        </p:cTn>
                                        <p:tgtEl>
                                          <p:spTgt spid="75779"/>
                                        </p:tgtEl>
                                        <p:attrNameLst>
                                          <p:attrName>style.visibility</p:attrName>
                                        </p:attrNameLst>
                                      </p:cBhvr>
                                      <p:to>
                                        <p:strVal val="visible"/>
                                      </p:to>
                                    </p:set>
                                    <p:animEffect transition="in" filter="fade">
                                      <p:cBhvr>
                                        <p:cTn id="24" dur="1000"/>
                                        <p:tgtEl>
                                          <p:spTgt spid="75779"/>
                                        </p:tgtEl>
                                      </p:cBhvr>
                                    </p:animEffect>
                                  </p:childTnLst>
                                </p:cTn>
                              </p:par>
                            </p:childTnLst>
                          </p:cTn>
                        </p:par>
                        <p:par>
                          <p:cTn id="25" fill="hold" nodeType="afterGroup">
                            <p:stCondLst>
                              <p:cond delay="6000"/>
                            </p:stCondLst>
                            <p:childTnLst>
                              <p:par>
                                <p:cTn id="26" presetID="42" presetClass="path" presetSubtype="0" accel="50000" decel="50000" fill="hold" nodeType="afterEffect">
                                  <p:stCondLst>
                                    <p:cond delay="1500"/>
                                  </p:stCondLst>
                                  <p:childTnLst>
                                    <p:animMotion origin="layout" path="M -0.00416 -3.58085E-6 L -3.33333E-6 0.51007 " pathEditMode="relative" rAng="0" ptsTypes="AA">
                                      <p:cBhvr>
                                        <p:cTn id="27" dur="2000" fill="hold"/>
                                        <p:tgtEl>
                                          <p:spTgt spid="75778"/>
                                        </p:tgtEl>
                                        <p:attrNameLst>
                                          <p:attrName>ppt_x</p:attrName>
                                          <p:attrName>ppt_y</p:attrName>
                                        </p:attrNameLst>
                                      </p:cBhvr>
                                      <p:rCtr x="208" y="25492"/>
                                    </p:animMotion>
                                  </p:childTnLst>
                                </p:cTn>
                              </p:par>
                              <p:par>
                                <p:cTn id="28" presetID="42" presetClass="path" presetSubtype="0" accel="50000" decel="50000" fill="hold" nodeType="withEffect">
                                  <p:stCondLst>
                                    <p:cond delay="1500"/>
                                  </p:stCondLst>
                                  <p:childTnLst>
                                    <p:animMotion origin="layout" path="M 1.11022E-16 3.96947E-6 L 1.11022E-16 0.51839 " pathEditMode="relative" rAng="0" ptsTypes="AA">
                                      <p:cBhvr>
                                        <p:cTn id="29" dur="2000" fill="hold"/>
                                        <p:tgtEl>
                                          <p:spTgt spid="75779"/>
                                        </p:tgtEl>
                                        <p:attrNameLst>
                                          <p:attrName>ppt_x</p:attrName>
                                          <p:attrName>ppt_y</p:attrName>
                                        </p:attrNameLst>
                                      </p:cBhvr>
                                      <p:rCtr x="0" y="25908"/>
                                    </p:animMotion>
                                  </p:childTnLst>
                                </p:cTn>
                              </p:par>
                            </p:childTnLst>
                          </p:cTn>
                        </p:par>
                        <p:par>
                          <p:cTn id="30" fill="hold" nodeType="afterGroup">
                            <p:stCondLst>
                              <p:cond delay="9500"/>
                            </p:stCondLst>
                            <p:childTnLst>
                              <p:par>
                                <p:cTn id="31" presetID="2" presetClass="entr" presetSubtype="1" fill="hold" grpId="0" nodeType="afterEffect">
                                  <p:stCondLst>
                                    <p:cond delay="450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066800"/>
          </a:xfrm>
        </p:spPr>
        <p:txBody>
          <a:bodyPr/>
          <a:lstStyle/>
          <a:p>
            <a:pPr eaLnBrk="1" hangingPunct="1"/>
            <a:r>
              <a:rPr lang="en-US" altLang="en-US" sz="4200" b="1" u="sng">
                <a:solidFill>
                  <a:srgbClr val="000099"/>
                </a:solidFill>
              </a:rPr>
              <a:t>The Basics of Potential Energy</a:t>
            </a:r>
          </a:p>
        </p:txBody>
      </p:sp>
      <p:sp>
        <p:nvSpPr>
          <p:cNvPr id="3" name="Content Placeholder 2"/>
          <p:cNvSpPr>
            <a:spLocks noGrp="1"/>
          </p:cNvSpPr>
          <p:nvPr>
            <p:ph idx="1"/>
          </p:nvPr>
        </p:nvSpPr>
        <p:spPr>
          <a:xfrm>
            <a:off x="533400" y="1143000"/>
            <a:ext cx="8229600" cy="5105400"/>
          </a:xfrm>
        </p:spPr>
        <p:txBody>
          <a:bodyPr/>
          <a:lstStyle/>
          <a:p>
            <a:pPr eaLnBrk="1" hangingPunct="1"/>
            <a:r>
              <a:rPr lang="en-US" altLang="en-US" sz="4300" dirty="0">
                <a:solidFill>
                  <a:srgbClr val="000099"/>
                </a:solidFill>
              </a:rPr>
              <a:t>Potential Energy is stored energy.</a:t>
            </a:r>
          </a:p>
          <a:p>
            <a:pPr eaLnBrk="1" hangingPunct="1"/>
            <a:r>
              <a:rPr lang="en-US" altLang="en-US" sz="4300" dirty="0">
                <a:solidFill>
                  <a:srgbClr val="000099"/>
                </a:solidFill>
              </a:rPr>
              <a:t>Gravitational Potential Energy is greater if the position of an object is higher. </a:t>
            </a:r>
          </a:p>
          <a:p>
            <a:pPr eaLnBrk="1" hangingPunct="1"/>
            <a:r>
              <a:rPr lang="en-US" altLang="en-US" sz="4300" dirty="0">
                <a:solidFill>
                  <a:srgbClr val="000099"/>
                </a:solidFill>
              </a:rPr>
              <a:t>G.P.E also increases as the mass of an object increases.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Types of Potential Energy</a:t>
            </a:r>
            <a:br>
              <a:rPr lang="en-US" dirty="0"/>
            </a:br>
            <a:endParaRPr lang="en-US" dirty="0"/>
          </a:p>
        </p:txBody>
      </p:sp>
      <p:sp>
        <p:nvSpPr>
          <p:cNvPr id="3" name="Content Placeholder 2"/>
          <p:cNvSpPr>
            <a:spLocks noGrp="1"/>
          </p:cNvSpPr>
          <p:nvPr>
            <p:ph idx="1"/>
          </p:nvPr>
        </p:nvSpPr>
        <p:spPr>
          <a:xfrm>
            <a:off x="685800" y="1371600"/>
            <a:ext cx="7772400" cy="4724400"/>
          </a:xfrm>
        </p:spPr>
        <p:txBody>
          <a:bodyPr/>
          <a:lstStyle/>
          <a:p>
            <a:r>
              <a:rPr lang="en-US" dirty="0"/>
              <a:t>Gravitational Potential Energy</a:t>
            </a:r>
          </a:p>
          <a:p>
            <a:endParaRPr lang="en-US" dirty="0"/>
          </a:p>
          <a:p>
            <a:pPr marL="0" indent="0">
              <a:buNone/>
            </a:pPr>
            <a:endParaRPr lang="en-US" dirty="0"/>
          </a:p>
          <a:p>
            <a:endParaRPr lang="en-US" dirty="0"/>
          </a:p>
          <a:p>
            <a:r>
              <a:rPr lang="en-US" dirty="0"/>
              <a:t>Elastic Potential Energy</a:t>
            </a:r>
          </a:p>
          <a:p>
            <a:endParaRPr lang="en-US" dirty="0"/>
          </a:p>
        </p:txBody>
      </p:sp>
      <p:pic>
        <p:nvPicPr>
          <p:cNvPr id="4" name="Picture 3"/>
          <p:cNvPicPr>
            <a:picLocks noChangeAspect="1"/>
          </p:cNvPicPr>
          <p:nvPr/>
        </p:nvPicPr>
        <p:blipFill>
          <a:blip r:embed="rId2"/>
          <a:stretch>
            <a:fillRect/>
          </a:stretch>
        </p:blipFill>
        <p:spPr>
          <a:xfrm>
            <a:off x="6400800" y="2109788"/>
            <a:ext cx="1743075" cy="2847975"/>
          </a:xfrm>
          <a:prstGeom prst="rect">
            <a:avLst/>
          </a:prstGeom>
        </p:spPr>
      </p:pic>
      <p:pic>
        <p:nvPicPr>
          <p:cNvPr id="5" name="Picture 4"/>
          <p:cNvPicPr>
            <a:picLocks noChangeAspect="1"/>
          </p:cNvPicPr>
          <p:nvPr/>
        </p:nvPicPr>
        <p:blipFill>
          <a:blip r:embed="rId3"/>
          <a:stretch>
            <a:fillRect/>
          </a:stretch>
        </p:blipFill>
        <p:spPr>
          <a:xfrm>
            <a:off x="1524000" y="4524375"/>
            <a:ext cx="2857500" cy="2143125"/>
          </a:xfrm>
          <a:prstGeom prst="rect">
            <a:avLst/>
          </a:prstGeom>
        </p:spPr>
      </p:pic>
    </p:spTree>
    <p:extLst>
      <p:ext uri="{BB962C8B-B14F-4D97-AF65-F5344CB8AC3E}">
        <p14:creationId xmlns:p14="http://schemas.microsoft.com/office/powerpoint/2010/main" val="3086135783"/>
      </p:ext>
    </p:extLst>
  </p:cSld>
  <p:clrMapOvr>
    <a:masterClrMapping/>
  </p:clrMapOvr>
  <p:transition spd="slow">
    <p:checke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Gravitational Potential Energy</a:t>
            </a:r>
          </a:p>
        </p:txBody>
      </p:sp>
      <p:sp>
        <p:nvSpPr>
          <p:cNvPr id="3" name="Content Placeholder 2"/>
          <p:cNvSpPr>
            <a:spLocks noGrp="1"/>
          </p:cNvSpPr>
          <p:nvPr>
            <p:ph idx="1"/>
          </p:nvPr>
        </p:nvSpPr>
        <p:spPr>
          <a:xfrm>
            <a:off x="685800" y="1752600"/>
            <a:ext cx="7772400" cy="4343400"/>
          </a:xfrm>
        </p:spPr>
        <p:txBody>
          <a:bodyPr/>
          <a:lstStyle/>
          <a:p>
            <a:r>
              <a:rPr lang="en-US" sz="3600" dirty="0"/>
              <a:t>PE= m x g x h</a:t>
            </a:r>
          </a:p>
          <a:p>
            <a:r>
              <a:rPr lang="en-US" sz="3600" dirty="0"/>
              <a:t>On Earth, g=9.8m/s</a:t>
            </a:r>
            <a:r>
              <a:rPr lang="en-US" sz="3600" baseline="30000" dirty="0"/>
              <a:t>2  </a:t>
            </a:r>
            <a:r>
              <a:rPr lang="en-US" sz="3600" dirty="0"/>
              <a:t>(round to 10)</a:t>
            </a:r>
            <a:endParaRPr lang="en-US" sz="3600" baseline="30000" dirty="0"/>
          </a:p>
          <a:p>
            <a:r>
              <a:rPr lang="en-US" sz="3600" dirty="0"/>
              <a:t>Suppose a 500 g object was sitting on a shelf 2 meters off the ground.  How much potential energy would the object have?</a:t>
            </a:r>
          </a:p>
          <a:p>
            <a:r>
              <a:rPr lang="en-US" sz="3600" dirty="0"/>
              <a:t>PE is also measured in </a:t>
            </a:r>
            <a:r>
              <a:rPr lang="en-US" sz="3600" b="1" u="sng" dirty="0"/>
              <a:t>Joules</a:t>
            </a:r>
          </a:p>
        </p:txBody>
      </p:sp>
    </p:spTree>
    <p:extLst>
      <p:ext uri="{BB962C8B-B14F-4D97-AF65-F5344CB8AC3E}">
        <p14:creationId xmlns:p14="http://schemas.microsoft.com/office/powerpoint/2010/main" val="2796794275"/>
      </p:ext>
    </p:extLst>
  </p:cSld>
  <p:clrMapOvr>
    <a:masterClrMapping/>
  </p:clrMapOvr>
  <p:transition spd="slow">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10400" cy="2870200"/>
          </a:xfrm>
        </p:spPr>
        <p:txBody>
          <a:bodyPr/>
          <a:lstStyle/>
          <a:p>
            <a:pPr eaLnBrk="1" hangingPunct="1">
              <a:defRPr/>
            </a:pPr>
            <a:r>
              <a:rPr lang="en-US" sz="4400" b="1">
                <a:effectLst>
                  <a:outerShdw blurRad="38100" dist="38100" dir="2700000" algn="tl">
                    <a:srgbClr val="000000">
                      <a:alpha val="43137"/>
                    </a:srgbClr>
                  </a:outerShdw>
                </a:effectLst>
              </a:rPr>
              <a:t>Learning Target:</a:t>
            </a:r>
            <a:br>
              <a:rPr lang="en-US" sz="4400" b="1" dirty="0">
                <a:effectLst>
                  <a:outerShdw blurRad="38100" dist="38100" dir="2700000" algn="tl">
                    <a:srgbClr val="000000">
                      <a:alpha val="43137"/>
                    </a:srgbClr>
                  </a:outerShdw>
                </a:effectLst>
              </a:rPr>
            </a:br>
            <a:r>
              <a:rPr lang="en-US" sz="4400" b="1">
                <a:effectLst>
                  <a:outerShdw blurRad="38100" dist="38100" dir="2700000" algn="tl">
                    <a:srgbClr val="000000">
                      <a:alpha val="43137"/>
                    </a:srgbClr>
                  </a:outerShdw>
                </a:effectLst>
              </a:rPr>
              <a:t>Can an object have </a:t>
            </a:r>
            <a:r>
              <a:rPr lang="en-US" sz="4400" b="1" dirty="0">
                <a:effectLst>
                  <a:outerShdw blurRad="38100" dist="38100" dir="2700000" algn="tl">
                    <a:srgbClr val="000000">
                      <a:alpha val="43137"/>
                    </a:srgbClr>
                  </a:outerShdw>
                </a:effectLst>
              </a:rPr>
              <a:t>potential and kinetic energy at the same time?</a:t>
            </a:r>
          </a:p>
        </p:txBody>
      </p:sp>
      <p:sp>
        <p:nvSpPr>
          <p:cNvPr id="4099" name="Subtitle 2"/>
          <p:cNvSpPr>
            <a:spLocks noGrp="1"/>
          </p:cNvSpPr>
          <p:nvPr>
            <p:ph type="subTitle" idx="1"/>
          </p:nvPr>
        </p:nvSpPr>
        <p:spPr>
          <a:xfrm>
            <a:off x="685800" y="4724400"/>
            <a:ext cx="7772400" cy="1714500"/>
          </a:xfrm>
        </p:spPr>
        <p:txBody>
          <a:bodyPr/>
          <a:lstStyle/>
          <a:p>
            <a:pPr algn="l" eaLnBrk="1" hangingPunct="1"/>
            <a:r>
              <a:rPr lang="en-US" altLang="en-US" b="1" dirty="0">
                <a:solidFill>
                  <a:srgbClr val="000099"/>
                </a:solidFill>
              </a:rPr>
              <a:t>Standard:</a:t>
            </a:r>
          </a:p>
          <a:p>
            <a:pPr algn="l" eaLnBrk="1" hangingPunct="1"/>
            <a:r>
              <a:rPr lang="en-US" altLang="en-US" b="1" dirty="0">
                <a:solidFill>
                  <a:srgbClr val="000099"/>
                </a:solidFill>
              </a:rPr>
              <a:t>S8P2a. Interpret the relationship between potential and kinetic energy.</a:t>
            </a:r>
          </a:p>
        </p:txBody>
      </p:sp>
    </p:spTree>
  </p:cSld>
  <p:clrMapOvr>
    <a:masterClrMapping/>
  </p:clrMapOvr>
  <p:transition spd="slow">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a:t>
            </a:r>
          </a:p>
        </p:txBody>
      </p:sp>
      <p:sp>
        <p:nvSpPr>
          <p:cNvPr id="3" name="Content Placeholder 2"/>
          <p:cNvSpPr>
            <a:spLocks noGrp="1"/>
          </p:cNvSpPr>
          <p:nvPr>
            <p:ph idx="1"/>
          </p:nvPr>
        </p:nvSpPr>
        <p:spPr/>
        <p:txBody>
          <a:bodyPr/>
          <a:lstStyle/>
          <a:p>
            <a:r>
              <a:rPr lang="en-US" dirty="0"/>
              <a:t>500g x 2m x 10 =</a:t>
            </a:r>
          </a:p>
          <a:p>
            <a:r>
              <a:rPr lang="en-US" dirty="0"/>
              <a:t>1000 x 10 = 10,000 J of G.P.E.</a:t>
            </a:r>
          </a:p>
        </p:txBody>
      </p:sp>
    </p:spTree>
    <p:extLst>
      <p:ext uri="{BB962C8B-B14F-4D97-AF65-F5344CB8AC3E}">
        <p14:creationId xmlns:p14="http://schemas.microsoft.com/office/powerpoint/2010/main" val="3618760945"/>
      </p:ext>
    </p:extLst>
  </p:cSld>
  <p:clrMapOvr>
    <a:masterClrMapping/>
  </p:clrMapOvr>
  <p:transition spd="slow">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dirty="0"/>
              <a:t>Elastic Potential Energy</a:t>
            </a:r>
          </a:p>
        </p:txBody>
      </p:sp>
      <p:sp>
        <p:nvSpPr>
          <p:cNvPr id="3" name="Content Placeholder 2"/>
          <p:cNvSpPr>
            <a:spLocks noGrp="1"/>
          </p:cNvSpPr>
          <p:nvPr>
            <p:ph idx="1"/>
          </p:nvPr>
        </p:nvSpPr>
        <p:spPr>
          <a:xfrm>
            <a:off x="685800" y="1219200"/>
            <a:ext cx="7924800" cy="5638800"/>
          </a:xfrm>
        </p:spPr>
        <p:txBody>
          <a:bodyPr>
            <a:noAutofit/>
          </a:bodyPr>
          <a:lstStyle/>
          <a:p>
            <a:r>
              <a:rPr lang="en-US" b="1" i="1" u="sng" dirty="0">
                <a:solidFill>
                  <a:srgbClr val="FF0000"/>
                </a:solidFill>
              </a:rPr>
              <a:t>Elastic potential energy</a:t>
            </a:r>
            <a:r>
              <a:rPr lang="en-US" dirty="0"/>
              <a:t> is energy stored as a result of applying a </a:t>
            </a:r>
            <a:r>
              <a:rPr lang="en-US" dirty="0">
                <a:solidFill>
                  <a:srgbClr val="0033CC"/>
                </a:solidFill>
              </a:rPr>
              <a:t>force</a:t>
            </a:r>
            <a:r>
              <a:rPr lang="en-US" dirty="0"/>
              <a:t> to </a:t>
            </a:r>
            <a:r>
              <a:rPr lang="en-US" u="sng" dirty="0">
                <a:solidFill>
                  <a:srgbClr val="FF0000"/>
                </a:solidFill>
              </a:rPr>
              <a:t>stretch or compress a flexible object</a:t>
            </a:r>
            <a:r>
              <a:rPr lang="en-US" dirty="0"/>
              <a:t>. The energy is stored until the force is removed and the object springs back to its original shape.  This could involve compressing, stretching or twisting the object. Many objects are designed specifically to store elastic potential energy, for example:</a:t>
            </a:r>
          </a:p>
          <a:p>
            <a:endParaRPr lang="en-US" sz="2400" dirty="0"/>
          </a:p>
        </p:txBody>
      </p:sp>
    </p:spTree>
    <p:extLst>
      <p:ext uri="{BB962C8B-B14F-4D97-AF65-F5344CB8AC3E}">
        <p14:creationId xmlns:p14="http://schemas.microsoft.com/office/powerpoint/2010/main" val="2725653624"/>
      </p:ext>
    </p:extLst>
  </p:cSld>
  <p:clrMapOvr>
    <a:masterClrMapping/>
  </p:clrMapOvr>
  <p:transition spd="slow">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52400"/>
            <a:ext cx="7772400" cy="6477000"/>
          </a:xfrm>
        </p:spPr>
        <p:txBody>
          <a:bodyPr>
            <a:normAutofit fontScale="92500" lnSpcReduction="10000"/>
          </a:bodyPr>
          <a:lstStyle/>
          <a:p>
            <a:r>
              <a:rPr lang="en-US" dirty="0"/>
              <a:t>The coil spring of a toy		</a:t>
            </a:r>
          </a:p>
          <a:p>
            <a:r>
              <a:rPr lang="en-US" dirty="0"/>
              <a:t>A rubber band</a:t>
            </a:r>
          </a:p>
          <a:p>
            <a:r>
              <a:rPr lang="en-US" dirty="0"/>
              <a:t>An archer's stretched bow	</a:t>
            </a:r>
          </a:p>
          <a:p>
            <a:r>
              <a:rPr lang="en-US" dirty="0"/>
              <a:t>A bent diving board, just before a divers jump</a:t>
            </a:r>
          </a:p>
          <a:p>
            <a:r>
              <a:rPr lang="en-US" dirty="0"/>
              <a:t>A bouncy ball, compressed at the moment it bounces off a brick wall.</a:t>
            </a:r>
          </a:p>
          <a:p>
            <a:r>
              <a:rPr lang="en-US" dirty="0"/>
              <a:t>An object designed to store elastic potential energy will typically have a high elastic limit, however all elastic objects have a limit to the load they can sustain. When deformed beyond the elastic limit, the object will no longer return to its original shape.</a:t>
            </a:r>
          </a:p>
          <a:p>
            <a:endParaRPr lang="en-US" dirty="0"/>
          </a:p>
        </p:txBody>
      </p:sp>
    </p:spTree>
    <p:extLst>
      <p:ext uri="{BB962C8B-B14F-4D97-AF65-F5344CB8AC3E}">
        <p14:creationId xmlns:p14="http://schemas.microsoft.com/office/powerpoint/2010/main" val="1686083569"/>
      </p:ext>
    </p:extLst>
  </p:cSld>
  <p:clrMapOvr>
    <a:masterClrMapping/>
  </p:clrMapOvr>
  <p:transition spd="slow">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Pop Videos</a:t>
            </a:r>
          </a:p>
        </p:txBody>
      </p:sp>
      <p:sp>
        <p:nvSpPr>
          <p:cNvPr id="3" name="Content Placeholder 2"/>
          <p:cNvSpPr>
            <a:spLocks noGrp="1"/>
          </p:cNvSpPr>
          <p:nvPr>
            <p:ph idx="1"/>
          </p:nvPr>
        </p:nvSpPr>
        <p:spPr>
          <a:xfrm>
            <a:off x="685800" y="2514600"/>
            <a:ext cx="7772400" cy="3962400"/>
          </a:xfrm>
        </p:spPr>
        <p:txBody>
          <a:bodyPr/>
          <a:lstStyle/>
          <a:p>
            <a:r>
              <a:rPr lang="en-US" dirty="0">
                <a:hlinkClick r:id="rId2"/>
              </a:rPr>
              <a:t>Potential Energy</a:t>
            </a:r>
            <a:endParaRPr lang="en-US" dirty="0"/>
          </a:p>
          <a:p>
            <a:r>
              <a:rPr lang="en-US" dirty="0">
                <a:hlinkClick r:id="rId3"/>
              </a:rPr>
              <a:t>Kinetic Energy</a:t>
            </a:r>
            <a:endParaRPr lang="en-US" dirty="0"/>
          </a:p>
          <a:p>
            <a:endParaRPr lang="en-US" dirty="0"/>
          </a:p>
          <a:p>
            <a:r>
              <a:rPr lang="en-US" dirty="0"/>
              <a:t>Complete the P.E/K.E Practice Sheet</a:t>
            </a:r>
          </a:p>
          <a:p>
            <a:endParaRPr lang="en-US" dirty="0"/>
          </a:p>
          <a:p>
            <a:pPr marL="0" indent="0">
              <a:buNone/>
            </a:pPr>
            <a:r>
              <a:rPr lang="en-US" dirty="0"/>
              <a:t>	</a:t>
            </a:r>
          </a:p>
        </p:txBody>
      </p:sp>
      <p:pic>
        <p:nvPicPr>
          <p:cNvPr id="4" name="Picture 3"/>
          <p:cNvPicPr>
            <a:picLocks noChangeAspect="1"/>
          </p:cNvPicPr>
          <p:nvPr/>
        </p:nvPicPr>
        <p:blipFill>
          <a:blip r:embed="rId4"/>
          <a:stretch>
            <a:fillRect/>
          </a:stretch>
        </p:blipFill>
        <p:spPr>
          <a:xfrm>
            <a:off x="5334000" y="2133600"/>
            <a:ext cx="1581150" cy="1581150"/>
          </a:xfrm>
          <a:prstGeom prst="rect">
            <a:avLst/>
          </a:prstGeom>
        </p:spPr>
      </p:pic>
    </p:spTree>
    <p:extLst>
      <p:ext uri="{BB962C8B-B14F-4D97-AF65-F5344CB8AC3E}">
        <p14:creationId xmlns:p14="http://schemas.microsoft.com/office/powerpoint/2010/main" val="3389738226"/>
      </p:ext>
    </p:extLst>
  </p:cSld>
  <p:clrMapOvr>
    <a:masterClrMapping/>
  </p:clrMapOvr>
  <p:transition spd="slow">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61988" y="762000"/>
            <a:ext cx="7772400" cy="3429000"/>
          </a:xfrm>
        </p:spPr>
        <p:txBody>
          <a:bodyPr/>
          <a:lstStyle/>
          <a:p>
            <a:pPr eaLnBrk="1" hangingPunct="1"/>
            <a:r>
              <a:rPr lang="en-US" altLang="en-US">
                <a:solidFill>
                  <a:srgbClr val="000099"/>
                </a:solidFill>
              </a:rPr>
              <a:t>Watch the video clip of the cartoon Road Runner. Identify at least two examples of Kinetic Energy and two examples of Potential Energy</a:t>
            </a:r>
          </a:p>
        </p:txBody>
      </p:sp>
      <p:sp>
        <p:nvSpPr>
          <p:cNvPr id="32771" name="Rectangle 2"/>
          <p:cNvSpPr>
            <a:spLocks noChangeArrowheads="1"/>
          </p:cNvSpPr>
          <p:nvPr/>
        </p:nvSpPr>
        <p:spPr bwMode="auto">
          <a:xfrm>
            <a:off x="814388" y="4724400"/>
            <a:ext cx="78724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400" dirty="0">
                <a:hlinkClick r:id="rId3"/>
              </a:rPr>
              <a:t>Roadrunner Energy</a:t>
            </a:r>
            <a:endParaRPr lang="en-US" altLang="en-US" sz="4400" dirty="0"/>
          </a:p>
          <a:p>
            <a:pPr algn="ctr" eaLnBrk="1" hangingPunct="1"/>
            <a:endParaRPr lang="en-US" altLang="en-US" sz="4400" dirty="0"/>
          </a:p>
        </p:txBody>
      </p:sp>
    </p:spTree>
  </p:cSld>
  <p:clrMapOvr>
    <a:masterClrMapping/>
  </p:clrMapOvr>
  <p:transition spd="slow">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219200" y="304800"/>
            <a:ext cx="6705600" cy="3962400"/>
          </a:xfrm>
        </p:spPr>
        <p:txBody>
          <a:bodyPr/>
          <a:lstStyle/>
          <a:p>
            <a:pPr eaLnBrk="1" hangingPunct="1"/>
            <a:r>
              <a:rPr lang="en-US" altLang="en-US" b="1" dirty="0"/>
              <a:t>Changing Kinetic Energy &amp; Potential Energy</a:t>
            </a:r>
          </a:p>
        </p:txBody>
      </p:sp>
      <p:sp>
        <p:nvSpPr>
          <p:cNvPr id="20483" name="TextBox 1"/>
          <p:cNvSpPr txBox="1">
            <a:spLocks noChangeArrowheads="1"/>
          </p:cNvSpPr>
          <p:nvPr/>
        </p:nvSpPr>
        <p:spPr bwMode="auto">
          <a:xfrm>
            <a:off x="1143000" y="4800600"/>
            <a:ext cx="693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solidFill>
                  <a:srgbClr val="000099"/>
                </a:solidFill>
              </a:rPr>
              <a:t>.</a:t>
            </a:r>
          </a:p>
        </p:txBody>
      </p:sp>
    </p:spTree>
  </p:cSld>
  <p:clrMapOvr>
    <a:masterClrMapping/>
  </p:clrMapOvr>
  <p:transition spd="slow">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52500" y="2644775"/>
            <a:ext cx="7315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a:hlinkClick r:id="rId3"/>
              </a:rPr>
              <a:t>http://www.classzone.com/books/ml_science_share/vis_sim/mem05_pg69_potential/mem05_pg69_potential.html</a:t>
            </a:r>
            <a:r>
              <a:rPr lang="en-US" altLang="en-US" sz="3200"/>
              <a:t> </a:t>
            </a:r>
          </a:p>
        </p:txBody>
      </p:sp>
      <p:sp>
        <p:nvSpPr>
          <p:cNvPr id="22531" name="Title 1"/>
          <p:cNvSpPr txBox="1">
            <a:spLocks/>
          </p:cNvSpPr>
          <p:nvPr/>
        </p:nvSpPr>
        <p:spPr bwMode="auto">
          <a:xfrm>
            <a:off x="1638300" y="533400"/>
            <a:ext cx="594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physicsclassroom.com/mmedia/energy/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625" y="1981201"/>
            <a:ext cx="8108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1638300" y="647700"/>
            <a:ext cx="5943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3556" name="Rectangle 1"/>
          <p:cNvSpPr>
            <a:spLocks noChangeArrowheads="1"/>
          </p:cNvSpPr>
          <p:nvPr/>
        </p:nvSpPr>
        <p:spPr bwMode="auto">
          <a:xfrm>
            <a:off x="647700" y="617696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http://www.physicsclassroom.com/mmedia/energy/ce.cfm</a:t>
            </a:r>
            <a:r>
              <a:rPr lang="en-US" altLang="en-US"/>
              <a:t> </a:t>
            </a:r>
          </a:p>
        </p:txBody>
      </p:sp>
    </p:spTree>
  </p:cSld>
  <p:clrMapOvr>
    <a:masterClrMapping/>
  </p:clrMapOvr>
  <p:transition spd="slow">
    <p:checke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175"/>
            <a:ext cx="8305800" cy="835025"/>
          </a:xfrm>
        </p:spPr>
        <p:txBody>
          <a:bodyPr/>
          <a:lstStyle/>
          <a:p>
            <a:pPr eaLnBrk="1" hangingPunct="1"/>
            <a:r>
              <a:rPr lang="en-US" altLang="en-US" sz="3400" b="1" u="sng">
                <a:solidFill>
                  <a:srgbClr val="000099"/>
                </a:solidFill>
              </a:rPr>
              <a:t>Changing Kinetic &amp; Potential Energy</a:t>
            </a:r>
          </a:p>
        </p:txBody>
      </p:sp>
      <p:pic>
        <p:nvPicPr>
          <p:cNvPr id="25603" name="Picture 2" descr="http://www.physicsclassroom.com/mmedia/energy/s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 y="990600"/>
            <a:ext cx="7724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457200" y="6324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http://www.physicsclassroom.com/mmedia/energy/se.cfm</a:t>
            </a:r>
            <a:r>
              <a:rPr lang="en-US" altLang="en-US"/>
              <a:t> </a:t>
            </a:r>
          </a:p>
        </p:txBody>
      </p:sp>
      <p:sp>
        <p:nvSpPr>
          <p:cNvPr id="25605" name="TextBox 5"/>
          <p:cNvSpPr txBox="1">
            <a:spLocks noChangeArrowheads="1"/>
          </p:cNvSpPr>
          <p:nvPr/>
        </p:nvSpPr>
        <p:spPr bwMode="auto">
          <a:xfrm>
            <a:off x="657225" y="4648200"/>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a:t>KE = Kinetic Energy</a:t>
            </a:r>
          </a:p>
          <a:p>
            <a:pPr eaLnBrk="1" hangingPunct="1"/>
            <a:r>
              <a:rPr lang="en-US" altLang="en-US"/>
              <a:t>PE = Potential Energy</a:t>
            </a:r>
          </a:p>
          <a:p>
            <a:pPr eaLnBrk="1" hangingPunct="1"/>
            <a:r>
              <a:rPr lang="en-US" altLang="en-US"/>
              <a:t>W = Work</a:t>
            </a:r>
          </a:p>
          <a:p>
            <a:pPr eaLnBrk="1" hangingPunct="1"/>
            <a:r>
              <a:rPr lang="en-US" altLang="en-US"/>
              <a:t>TME = Time</a:t>
            </a:r>
          </a:p>
        </p:txBody>
      </p:sp>
    </p:spTree>
  </p:cSld>
  <p:clrMapOvr>
    <a:masterClrMapping/>
  </p:clrMapOvr>
  <p:transition spd="slow">
    <p:checke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hysicsclassroom.com/mmedia/energy/d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362200"/>
            <a:ext cx="78041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txBox="1">
            <a:spLocks/>
          </p:cNvSpPr>
          <p:nvPr/>
        </p:nvSpPr>
        <p:spPr bwMode="auto">
          <a:xfrm>
            <a:off x="1658938" y="3810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6628" name="TextBox 1"/>
          <p:cNvSpPr txBox="1">
            <a:spLocks noChangeArrowheads="1"/>
          </p:cNvSpPr>
          <p:nvPr/>
        </p:nvSpPr>
        <p:spPr bwMode="auto">
          <a:xfrm>
            <a:off x="2590800" y="54864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solidFill>
                  <a:srgbClr val="000099"/>
                </a:solidFill>
              </a:rPr>
              <a:t>Shooting a Cannon Ball</a:t>
            </a:r>
          </a:p>
        </p:txBody>
      </p:sp>
      <p:sp>
        <p:nvSpPr>
          <p:cNvPr id="26629" name="Rectangle 3"/>
          <p:cNvSpPr>
            <a:spLocks noChangeArrowheads="1"/>
          </p:cNvSpPr>
          <p:nvPr/>
        </p:nvSpPr>
        <p:spPr bwMode="auto">
          <a:xfrm>
            <a:off x="563563" y="6180138"/>
            <a:ext cx="7964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http://www.physicsclassroom.com/mmedia/energy/dg.cfm</a:t>
            </a:r>
            <a:r>
              <a:rPr lang="en-US" altLang="en-US"/>
              <a:t> </a:t>
            </a:r>
          </a:p>
        </p:txBody>
      </p:sp>
    </p:spTree>
  </p:cSld>
  <p:clrMapOvr>
    <a:masterClrMapping/>
  </p:clrMapOvr>
  <p:transition spd="slow">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6599"/>
            <a:ext cx="7772400" cy="675309"/>
          </a:xfrm>
        </p:spPr>
        <p:txBody>
          <a:bodyPr/>
          <a:lstStyle/>
          <a:p>
            <a:pPr algn="ctr" eaLnBrk="1" hangingPunct="1">
              <a:defRPr/>
            </a:pPr>
            <a:r>
              <a:rPr lang="en-US" sz="6000" dirty="0">
                <a:solidFill>
                  <a:srgbClr val="000099"/>
                </a:solidFill>
              </a:rPr>
              <a:t>*What is energy?</a:t>
            </a:r>
          </a:p>
        </p:txBody>
      </p:sp>
      <p:sp>
        <p:nvSpPr>
          <p:cNvPr id="4" name="Text Placeholder 3"/>
          <p:cNvSpPr>
            <a:spLocks noGrp="1"/>
          </p:cNvSpPr>
          <p:nvPr>
            <p:ph type="body" idx="1"/>
          </p:nvPr>
        </p:nvSpPr>
        <p:spPr>
          <a:xfrm>
            <a:off x="685800" y="1371600"/>
            <a:ext cx="7772400" cy="5265372"/>
          </a:xfrm>
        </p:spPr>
        <p:txBody>
          <a:bodyPr/>
          <a:lstStyle/>
          <a:p>
            <a:pPr algn="ctr" eaLnBrk="1" hangingPunct="1"/>
            <a:r>
              <a:rPr lang="en-US" altLang="en-US" sz="3600" u="sng" dirty="0">
                <a:solidFill>
                  <a:srgbClr val="000099"/>
                </a:solidFill>
              </a:rPr>
              <a:t>Energy is the ability to cause change or do work.</a:t>
            </a:r>
          </a:p>
          <a:p>
            <a:pPr algn="ctr" eaLnBrk="1" hangingPunct="1"/>
            <a:r>
              <a:rPr lang="en-US" altLang="en-US" sz="2800" u="sng" dirty="0">
                <a:solidFill>
                  <a:srgbClr val="000099"/>
                </a:solidFill>
                <a:cs typeface="Arial"/>
              </a:rPr>
              <a:t>*Work is using a </a:t>
            </a:r>
            <a:r>
              <a:rPr lang="en-US" altLang="en-US" sz="2800" b="1" u="sng" dirty="0">
                <a:solidFill>
                  <a:srgbClr val="000099"/>
                </a:solidFill>
                <a:cs typeface="Arial"/>
              </a:rPr>
              <a:t>force</a:t>
            </a:r>
            <a:r>
              <a:rPr lang="en-US" altLang="en-US" sz="2800" u="sng" dirty="0">
                <a:solidFill>
                  <a:srgbClr val="000099"/>
                </a:solidFill>
                <a:cs typeface="Arial"/>
              </a:rPr>
              <a:t> to move an object. </a:t>
            </a:r>
            <a:endParaRPr lang="en-US" altLang="en-US" u="sng" dirty="0">
              <a:solidFill>
                <a:srgbClr val="000099"/>
              </a:solidFill>
              <a:cs typeface="Arial"/>
            </a:endParaRPr>
          </a:p>
          <a:p>
            <a:pPr algn="ctr"/>
            <a:r>
              <a:rPr lang="en-US" altLang="en-US" sz="2800" u="sng" dirty="0">
                <a:solidFill>
                  <a:srgbClr val="000099"/>
                </a:solidFill>
                <a:cs typeface="Arial"/>
              </a:rPr>
              <a:t>A force is a push or a pull</a:t>
            </a:r>
            <a:r>
              <a:rPr lang="en-US" altLang="en-US" u="sng" dirty="0">
                <a:solidFill>
                  <a:srgbClr val="000099"/>
                </a:solidFill>
                <a:cs typeface="Arial"/>
              </a:rPr>
              <a:t>.</a:t>
            </a:r>
            <a:endParaRPr lang="en-US" altLang="en-US" u="sng">
              <a:solidFill>
                <a:srgbClr val="000099"/>
              </a:solidFill>
              <a:cs typeface="Arial"/>
            </a:endParaRPr>
          </a:p>
          <a:p>
            <a:pPr algn="ctr" eaLnBrk="1" hangingPunct="1"/>
            <a:r>
              <a:rPr lang="en-US" altLang="en-US" sz="3200" dirty="0">
                <a:solidFill>
                  <a:srgbClr val="000099"/>
                </a:solidFill>
              </a:rPr>
              <a:t>Everything around you has energy, but you notice it only when a change takes place.</a:t>
            </a:r>
            <a:endParaRPr lang="en-US" altLang="en-US" sz="3200" dirty="0">
              <a:solidFill>
                <a:srgbClr val="000099"/>
              </a:solidFill>
              <a:cs typeface="Arial"/>
            </a:endParaRPr>
          </a:p>
          <a:p>
            <a:pPr algn="ctr" eaLnBrk="1" hangingPunct="1"/>
            <a:r>
              <a:rPr lang="en-US" altLang="en-US" sz="3600" b="1" u="sng" dirty="0">
                <a:solidFill>
                  <a:srgbClr val="000099"/>
                </a:solidFill>
              </a:rPr>
              <a:t>Anytime a change occurs, energy is  being transferred from one object to another.</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4">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4">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physicsclassroom.com/mmedia/energy/p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350" y="2133600"/>
            <a:ext cx="7713663" cy="3352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27651" name="Rectangle 1"/>
          <p:cNvSpPr>
            <a:spLocks noChangeArrowheads="1"/>
          </p:cNvSpPr>
          <p:nvPr/>
        </p:nvSpPr>
        <p:spPr bwMode="auto">
          <a:xfrm>
            <a:off x="585788" y="6253163"/>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http://www.physicsclassroom.com/mmedia/energy/pe.cfm</a:t>
            </a:r>
            <a:r>
              <a:rPr lang="en-US" altLang="en-US"/>
              <a:t> </a:t>
            </a:r>
          </a:p>
        </p:txBody>
      </p:sp>
      <p:sp>
        <p:nvSpPr>
          <p:cNvPr id="27652"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
        <p:nvSpPr>
          <p:cNvPr id="27653" name="TextBox 2"/>
          <p:cNvSpPr txBox="1">
            <a:spLocks noChangeArrowheads="1"/>
          </p:cNvSpPr>
          <p:nvPr/>
        </p:nvSpPr>
        <p:spPr bwMode="auto">
          <a:xfrm>
            <a:off x="2362200" y="5638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solidFill>
                  <a:srgbClr val="000099"/>
                </a:solidFill>
              </a:rPr>
              <a:t>Pendulum</a:t>
            </a:r>
          </a:p>
        </p:txBody>
      </p:sp>
    </p:spTree>
  </p:cSld>
  <p:clrMapOvr>
    <a:masterClrMapping/>
  </p:clrMapOvr>
  <p:transition spd="slow">
    <p:checke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hysicsclassroom.com/mmedia/energy/h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993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3400" y="60706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http://www.physicsclassroom.com/mmedia/energy/hw.cfm</a:t>
            </a:r>
            <a:r>
              <a:rPr lang="en-US" altLang="en-US"/>
              <a:t> </a:t>
            </a:r>
          </a:p>
        </p:txBody>
      </p:sp>
      <p:sp>
        <p:nvSpPr>
          <p:cNvPr id="28676" name="Title 1"/>
          <p:cNvSpPr txBox="1">
            <a:spLocks/>
          </p:cNvSpPr>
          <p:nvPr/>
        </p:nvSpPr>
        <p:spPr bwMode="auto">
          <a:xfrm>
            <a:off x="1722438"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physicsclassroom.com/mmedia/energy/h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514600"/>
            <a:ext cx="8039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1"/>
          <p:cNvSpPr>
            <a:spLocks noChangeArrowheads="1"/>
          </p:cNvSpPr>
          <p:nvPr/>
        </p:nvSpPr>
        <p:spPr bwMode="auto">
          <a:xfrm>
            <a:off x="576263" y="6172200"/>
            <a:ext cx="7962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a:hlinkClick r:id="rId4"/>
              </a:rPr>
              <a:t>http://www.physicsclassroom.com/mmedia/energy/hh.cfm</a:t>
            </a:r>
            <a:r>
              <a:rPr lang="en-US" altLang="en-US"/>
              <a:t> </a:t>
            </a:r>
          </a:p>
        </p:txBody>
      </p:sp>
      <p:sp>
        <p:nvSpPr>
          <p:cNvPr id="29700" name="Title 1"/>
          <p:cNvSpPr txBox="1">
            <a:spLocks/>
          </p:cNvSpPr>
          <p:nvPr/>
        </p:nvSpPr>
        <p:spPr bwMode="auto">
          <a:xfrm>
            <a:off x="1585913" y="2286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ciencecity.oupchina.com.hk/npaw/student/glossary/img/simple_pendul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066800"/>
            <a:ext cx="7478713" cy="475297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 of Science</a:t>
            </a:r>
          </a:p>
        </p:txBody>
      </p:sp>
      <p:pic>
        <p:nvPicPr>
          <p:cNvPr id="1026" name="Picture 2" descr="Image result for potentia and kinetic energy images">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49086" y="2133600"/>
            <a:ext cx="745671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79477"/>
      </p:ext>
    </p:extLst>
  </p:cSld>
  <p:clrMapOvr>
    <a:masterClrMapping/>
  </p:clrMapOvr>
  <p:transition spd="slow">
    <p:checke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95400"/>
          </a:xfrm>
        </p:spPr>
        <p:txBody>
          <a:bodyPr/>
          <a:lstStyle/>
          <a:p>
            <a:r>
              <a:rPr lang="en-US" b="1" u="sng" dirty="0"/>
              <a:t>Law of Conservation of Energy</a:t>
            </a:r>
          </a:p>
        </p:txBody>
      </p:sp>
      <p:sp>
        <p:nvSpPr>
          <p:cNvPr id="3" name="Content Placeholder 2"/>
          <p:cNvSpPr>
            <a:spLocks noGrp="1"/>
          </p:cNvSpPr>
          <p:nvPr>
            <p:ph idx="1"/>
          </p:nvPr>
        </p:nvSpPr>
        <p:spPr/>
        <p:txBody>
          <a:bodyPr/>
          <a:lstStyle/>
          <a:p>
            <a:r>
              <a:rPr lang="en-US" dirty="0"/>
              <a:t>Energy can neither be </a:t>
            </a:r>
            <a:r>
              <a:rPr lang="en-US" b="1" u="sng" dirty="0"/>
              <a:t>created or destroyed</a:t>
            </a:r>
            <a:r>
              <a:rPr lang="en-US" dirty="0"/>
              <a:t> by ordinary means.</a:t>
            </a:r>
          </a:p>
          <a:p>
            <a:r>
              <a:rPr lang="en-US" dirty="0"/>
              <a:t>Energy can be </a:t>
            </a:r>
            <a:r>
              <a:rPr lang="en-US" b="1" u="sng" dirty="0"/>
              <a:t>transformed</a:t>
            </a:r>
            <a:r>
              <a:rPr lang="en-US" dirty="0"/>
              <a:t> from on form to another.</a:t>
            </a:r>
          </a:p>
          <a:p>
            <a:r>
              <a:rPr lang="en-US" dirty="0"/>
              <a:t>The total amount of </a:t>
            </a:r>
            <a:r>
              <a:rPr lang="en-US" b="1" u="sng" dirty="0"/>
              <a:t>energy</a:t>
            </a:r>
            <a:r>
              <a:rPr lang="en-US" dirty="0"/>
              <a:t> is the </a:t>
            </a:r>
            <a:r>
              <a:rPr lang="en-US" b="1" u="sng" dirty="0"/>
              <a:t>same</a:t>
            </a:r>
            <a:r>
              <a:rPr lang="en-US" dirty="0"/>
              <a:t> before and after any energy transformation.</a:t>
            </a:r>
          </a:p>
        </p:txBody>
      </p:sp>
    </p:spTree>
    <p:extLst>
      <p:ext uri="{BB962C8B-B14F-4D97-AF65-F5344CB8AC3E}">
        <p14:creationId xmlns:p14="http://schemas.microsoft.com/office/powerpoint/2010/main" val="2103658004"/>
      </p:ext>
    </p:extLst>
  </p:cSld>
  <p:clrMapOvr>
    <a:masterClrMapping/>
  </p:clrMapOvr>
  <p:transition spd="slow">
    <p:checke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dirty="0"/>
              <a:t>Energy Transfer</a:t>
            </a:r>
          </a:p>
        </p:txBody>
      </p:sp>
      <p:sp>
        <p:nvSpPr>
          <p:cNvPr id="3" name="Content Placeholder 2"/>
          <p:cNvSpPr>
            <a:spLocks noGrp="1"/>
          </p:cNvSpPr>
          <p:nvPr>
            <p:ph idx="1"/>
          </p:nvPr>
        </p:nvSpPr>
        <p:spPr>
          <a:xfrm>
            <a:off x="698090" y="1295400"/>
            <a:ext cx="7772400" cy="4495800"/>
          </a:xfrm>
        </p:spPr>
        <p:txBody>
          <a:bodyPr/>
          <a:lstStyle/>
          <a:p>
            <a:r>
              <a:rPr lang="en-US" dirty="0"/>
              <a:t>Energy transfer is the </a:t>
            </a:r>
            <a:r>
              <a:rPr lang="en-US" b="1" u="sng" dirty="0"/>
              <a:t>movement of energy</a:t>
            </a:r>
            <a:r>
              <a:rPr lang="en-US" dirty="0"/>
              <a:t> from one object to another object.  The form of energy stays the same.</a:t>
            </a:r>
          </a:p>
          <a:p>
            <a:r>
              <a:rPr lang="en-US" dirty="0"/>
              <a:t>Example: A cup of hot coffee has </a:t>
            </a:r>
            <a:r>
              <a:rPr lang="en-US" b="1" u="sng" dirty="0"/>
              <a:t>thermal</a:t>
            </a:r>
            <a:r>
              <a:rPr lang="en-US" dirty="0"/>
              <a:t> energy.  Some of the thermal energy is </a:t>
            </a:r>
            <a:r>
              <a:rPr lang="en-US" b="1" u="sng" dirty="0"/>
              <a:t>transferred</a:t>
            </a:r>
            <a:r>
              <a:rPr lang="en-US" dirty="0"/>
              <a:t> to the particles in cold milk, which you put in to make the coffee cooler.  Where else is the thermal energy transferring to? </a:t>
            </a:r>
          </a:p>
        </p:txBody>
      </p:sp>
    </p:spTree>
    <p:extLst>
      <p:ext uri="{BB962C8B-B14F-4D97-AF65-F5344CB8AC3E}">
        <p14:creationId xmlns:p14="http://schemas.microsoft.com/office/powerpoint/2010/main" val="1993478708"/>
      </p:ext>
    </p:extLst>
  </p:cSld>
  <p:clrMapOvr>
    <a:masterClrMapping/>
  </p:clrMapOvr>
  <p:transition spd="slow">
    <p:checke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152400"/>
            <a:ext cx="7772400" cy="990600"/>
          </a:xfrm>
        </p:spPr>
        <p:txBody>
          <a:bodyPr/>
          <a:lstStyle/>
          <a:p>
            <a:r>
              <a:rPr lang="en-US" altLang="en-US" u="sng" dirty="0">
                <a:solidFill>
                  <a:srgbClr val="000099"/>
                </a:solidFill>
              </a:rPr>
              <a:t>Moment of Science 2</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5" y="1295400"/>
            <a:ext cx="7548563" cy="4922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09600" y="2644775"/>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endParaRPr lang="en-US" altLang="en-US" sz="3200" dirty="0"/>
          </a:p>
          <a:p>
            <a:pPr algn="ctr" eaLnBrk="1" hangingPunct="1"/>
            <a:r>
              <a:rPr lang="en-US" altLang="en-US" sz="3200" dirty="0">
                <a:hlinkClick r:id="rId3"/>
              </a:rPr>
              <a:t>The Story of Potential &amp;  Kinetic Energy</a:t>
            </a:r>
            <a:endParaRPr lang="en-US" altLang="en-US" sz="3200" dirty="0"/>
          </a:p>
          <a:p>
            <a:pPr algn="ctr" eaLnBrk="1" hangingPunct="1"/>
            <a:r>
              <a:rPr lang="en-US" altLang="en-US" sz="3200" dirty="0">
                <a:hlinkClick r:id="rId4"/>
              </a:rPr>
              <a:t>Study Jam</a:t>
            </a:r>
            <a:endParaRPr lang="en-US" altLang="en-US" sz="3200" dirty="0"/>
          </a:p>
          <a:p>
            <a:pPr algn="ctr" eaLnBrk="1" hangingPunct="1"/>
            <a:r>
              <a:rPr lang="en-US" altLang="en-US" sz="3200" dirty="0">
                <a:hlinkClick r:id="rId5"/>
              </a:rPr>
              <a:t>NHL Science</a:t>
            </a:r>
            <a:endParaRPr lang="en-US" altLang="en-US" sz="3200" dirty="0"/>
          </a:p>
          <a:p>
            <a:pPr algn="ctr" eaLnBrk="1" hangingPunct="1"/>
            <a:endParaRPr lang="en-US" altLang="en-US" sz="3200" dirty="0"/>
          </a:p>
        </p:txBody>
      </p:sp>
      <p:sp>
        <p:nvSpPr>
          <p:cNvPr id="30723" name="Title 1"/>
          <p:cNvSpPr txBox="1">
            <a:spLocks/>
          </p:cNvSpPr>
          <p:nvPr/>
        </p:nvSpPr>
        <p:spPr bwMode="auto">
          <a:xfrm>
            <a:off x="1593850" y="457200"/>
            <a:ext cx="5943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800" b="1" u="sng">
                <a:solidFill>
                  <a:srgbClr val="000099"/>
                </a:solidFill>
              </a:rPr>
              <a:t>Changing Kinetic </a:t>
            </a:r>
            <a:br>
              <a:rPr lang="en-US" altLang="en-US" sz="4800" b="1" u="sng">
                <a:solidFill>
                  <a:srgbClr val="000099"/>
                </a:solidFill>
              </a:rPr>
            </a:br>
            <a:r>
              <a:rPr lang="en-US" altLang="en-US" sz="4800" b="1" u="sng">
                <a:solidFill>
                  <a:srgbClr val="000099"/>
                </a:solidFill>
              </a:rPr>
              <a:t>&amp; Potential Energy</a:t>
            </a:r>
          </a:p>
        </p:txBody>
      </p:sp>
    </p:spTree>
  </p:cSld>
  <p:clrMapOvr>
    <a:masterClrMapping/>
  </p:clrMapOvr>
  <p:transition spd="slow">
    <p:checke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09600"/>
            <a:ext cx="8153400" cy="1066800"/>
          </a:xfrm>
        </p:spPr>
        <p:txBody>
          <a:bodyPr/>
          <a:lstStyle/>
          <a:p>
            <a:pPr eaLnBrk="1" hangingPunct="1"/>
            <a:r>
              <a:rPr lang="en-US" altLang="en-US" sz="5400" b="1">
                <a:solidFill>
                  <a:srgbClr val="000099"/>
                </a:solidFill>
              </a:rPr>
              <a:t>Explain how these objects cause change…</a:t>
            </a:r>
          </a:p>
        </p:txBody>
      </p:sp>
      <p:pic>
        <p:nvPicPr>
          <p:cNvPr id="8195" name="Picture 2" descr="C:\Users\ARRINGTONCB\AppData\Local\Microsoft\Windows\Temporary Internet Files\Content.IE5\FXILHAZO\MC900441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9076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C:\Users\ARRINGTONCB\AppData\Local\Microsoft\Windows\Temporary Internet Files\Content.IE5\7UR01MAO\MC90043709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662363"/>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http://screenshots.en.sftcdn.net/en/scrn/6655000/6655499/image-04-535x53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362200"/>
            <a:ext cx="22764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2209800"/>
          </a:xfrm>
        </p:spPr>
        <p:txBody>
          <a:bodyPr/>
          <a:lstStyle/>
          <a:p>
            <a:pPr eaLnBrk="1" hangingPunct="1"/>
            <a:r>
              <a:rPr lang="en-US" altLang="en-US" sz="3600">
                <a:solidFill>
                  <a:srgbClr val="000099"/>
                </a:solidFill>
              </a:rPr>
              <a:t>Things that move can cause change. For example, a bowling ball rolls down the alley and knocks down some pins. Is energy involved?</a:t>
            </a:r>
            <a:endParaRPr lang="en-US" altLang="en-US" sz="3600"/>
          </a:p>
        </p:txBody>
      </p:sp>
      <p:pic>
        <p:nvPicPr>
          <p:cNvPr id="69636" name="Picture 4"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0925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2743200"/>
            <a:ext cx="8077200" cy="1662113"/>
          </a:xfrm>
          <a:prstGeom prst="rect">
            <a:avLst/>
          </a:prstGeom>
        </p:spPr>
        <p:txBody>
          <a:bodyPr>
            <a:spAutoFit/>
          </a:bodyPr>
          <a:lstStyle/>
          <a:p>
            <a:pPr algn="ctr">
              <a:defRPr/>
            </a:pPr>
            <a:r>
              <a:rPr lang="en-US" sz="3400" kern="0" dirty="0">
                <a:solidFill>
                  <a:srgbClr val="000099"/>
                </a:solidFill>
                <a:latin typeface="Arial"/>
                <a:ea typeface="+mj-ea"/>
                <a:cs typeface="+mj-cs"/>
              </a:rPr>
              <a:t>A change occurs when the pins fall over. The bowling ball causes this change, so the bowling ball has energy.</a:t>
            </a:r>
            <a:endParaRPr lang="en-US" sz="3400" dirty="0">
              <a:solidFill>
                <a:srgbClr val="000099"/>
              </a:solidFill>
            </a:endParaRPr>
          </a:p>
        </p:txBody>
      </p:sp>
      <p:sp>
        <p:nvSpPr>
          <p:cNvPr id="4" name="TextBox 3"/>
          <p:cNvSpPr txBox="1">
            <a:spLocks noChangeArrowheads="1"/>
          </p:cNvSpPr>
          <p:nvPr/>
        </p:nvSpPr>
        <p:spPr bwMode="auto">
          <a:xfrm>
            <a:off x="1981200" y="4622800"/>
            <a:ext cx="5181600" cy="1754188"/>
          </a:xfrm>
          <a:prstGeom prst="rect">
            <a:avLst/>
          </a:prstGeom>
          <a:solidFill>
            <a:schemeClr val="bg1">
              <a:alpha val="94116"/>
            </a:schemeClr>
          </a:solidFill>
          <a:ln w="9525">
            <a:solidFill>
              <a:srgbClr val="000099"/>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600" b="1" dirty="0">
                <a:solidFill>
                  <a:srgbClr val="000099"/>
                </a:solidFill>
              </a:rPr>
              <a:t>As the ball moves, it has a type of energy called </a:t>
            </a:r>
            <a:r>
              <a:rPr lang="en-US" altLang="en-US" sz="3600" b="1" u="sng" dirty="0">
                <a:solidFill>
                  <a:srgbClr val="000099"/>
                </a:solidFill>
              </a:rPr>
              <a:t>kinetic energy</a:t>
            </a:r>
            <a:r>
              <a:rPr lang="en-US" altLang="en-US" sz="3600" b="1" dirty="0">
                <a:solidFill>
                  <a:srgbClr val="000099"/>
                </a:solidFill>
              </a:rPr>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22" presetClass="entr" presetSubtype="1" fill="hold" nodeType="afterEffect">
                                  <p:stCondLst>
                                    <p:cond delay="3500"/>
                                  </p:stCondLst>
                                  <p:childTnLst>
                                    <p:set>
                                      <p:cBhvr>
                                        <p:cTn id="12" dur="1" fill="hold">
                                          <p:stCondLst>
                                            <p:cond delay="0"/>
                                          </p:stCondLst>
                                        </p:cTn>
                                        <p:tgtEl>
                                          <p:spTgt spid="69636"/>
                                        </p:tgtEl>
                                        <p:attrNameLst>
                                          <p:attrName>style.visibility</p:attrName>
                                        </p:attrNameLst>
                                      </p:cBhvr>
                                      <p:to>
                                        <p:strVal val="visible"/>
                                      </p:to>
                                    </p:set>
                                    <p:animEffect transition="in" filter="wipe(up)">
                                      <p:cBhvr>
                                        <p:cTn id="13" dur="1000"/>
                                        <p:tgtEl>
                                          <p:spTgt spid="69636"/>
                                        </p:tgtEl>
                                      </p:cBhvr>
                                    </p:animEffect>
                                  </p:childTnLst>
                                </p:cTn>
                              </p:par>
                            </p:childTnLst>
                          </p:cTn>
                        </p:par>
                        <p:par>
                          <p:cTn id="14" fill="hold" nodeType="afterGroup">
                            <p:stCondLst>
                              <p:cond delay="6000"/>
                            </p:stCondLst>
                            <p:childTnLst>
                              <p:par>
                                <p:cTn id="15" presetID="53" presetClass="entr" presetSubtype="16" fill="hold" grpId="0" nodeType="afterEffect">
                                  <p:stCondLst>
                                    <p:cond delay="5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par>
                          <p:cTn id="20" fill="hold" nodeType="afterGroup">
                            <p:stCondLst>
                              <p:cond delay="12000"/>
                            </p:stCondLst>
                            <p:childTnLst>
                              <p:par>
                                <p:cTn id="21" presetID="53" presetClass="entr" presetSubtype="16" fill="hold" grpId="0" nodeType="afterEffect">
                                  <p:stCondLst>
                                    <p:cond delay="50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219200"/>
          </a:xfrm>
        </p:spPr>
        <p:txBody>
          <a:bodyPr/>
          <a:lstStyle/>
          <a:p>
            <a:pPr eaLnBrk="1" hangingPunct="1">
              <a:defRPr/>
            </a:pPr>
            <a:r>
              <a:rPr lang="en-US" sz="4800" b="1" dirty="0">
                <a:effectLst>
                  <a:outerShdw blurRad="38100" dist="38100" dir="2700000" algn="tl">
                    <a:srgbClr val="000000">
                      <a:alpha val="43137"/>
                    </a:srgbClr>
                  </a:outerShdw>
                </a:effectLst>
              </a:rPr>
              <a:t>*Kinetic Energy</a:t>
            </a:r>
          </a:p>
        </p:txBody>
      </p:sp>
      <p:sp>
        <p:nvSpPr>
          <p:cNvPr id="3" name="Subtitle 2"/>
          <p:cNvSpPr>
            <a:spLocks noGrp="1"/>
          </p:cNvSpPr>
          <p:nvPr>
            <p:ph idx="1"/>
          </p:nvPr>
        </p:nvSpPr>
        <p:spPr>
          <a:xfrm>
            <a:off x="685800" y="1143000"/>
            <a:ext cx="7924800" cy="5715000"/>
          </a:xfrm>
        </p:spPr>
        <p:txBody>
          <a:bodyPr>
            <a:normAutofit fontScale="77500" lnSpcReduction="20000"/>
          </a:bodyPr>
          <a:lstStyle/>
          <a:p>
            <a:pPr eaLnBrk="1" hangingPunct="1"/>
            <a:r>
              <a:rPr lang="en-US" altLang="en-US" sz="4100" b="1" u="sng" dirty="0">
                <a:solidFill>
                  <a:srgbClr val="FF0000"/>
                </a:solidFill>
              </a:rPr>
              <a:t>Kinetic energy is the energy an object has due to its motion</a:t>
            </a:r>
            <a:r>
              <a:rPr lang="en-US" altLang="en-US" sz="4100" b="1" dirty="0">
                <a:solidFill>
                  <a:srgbClr val="FF0000"/>
                </a:solidFill>
              </a:rPr>
              <a:t>. </a:t>
            </a:r>
          </a:p>
          <a:p>
            <a:pPr eaLnBrk="1" hangingPunct="1"/>
            <a:r>
              <a:rPr lang="en-US" altLang="en-US" sz="3300" b="1" dirty="0">
                <a:solidFill>
                  <a:srgbClr val="000099"/>
                </a:solidFill>
              </a:rPr>
              <a:t>If an object isn’t moving, it has </a:t>
            </a:r>
            <a:r>
              <a:rPr lang="en-US" altLang="en-US" sz="3300" b="1" u="sng" dirty="0">
                <a:solidFill>
                  <a:srgbClr val="FF0000"/>
                </a:solidFill>
              </a:rPr>
              <a:t>ZERO</a:t>
            </a:r>
            <a:r>
              <a:rPr lang="en-US" altLang="en-US" sz="3300" b="1" dirty="0">
                <a:solidFill>
                  <a:srgbClr val="000099"/>
                </a:solidFill>
              </a:rPr>
              <a:t> kinetic energy.</a:t>
            </a:r>
          </a:p>
          <a:p>
            <a:pPr marL="0" indent="0" eaLnBrk="1" hangingPunct="1">
              <a:buNone/>
            </a:pPr>
            <a:r>
              <a:rPr lang="en-US" altLang="en-US" sz="3300" b="1" dirty="0">
                <a:solidFill>
                  <a:srgbClr val="000099"/>
                </a:solidFill>
              </a:rPr>
              <a:t>There are many forms of kinetic energy:  </a:t>
            </a:r>
          </a:p>
          <a:p>
            <a:pPr eaLnBrk="1" hangingPunct="1"/>
            <a:r>
              <a:rPr lang="en-US" altLang="en-US" sz="3300" b="1" u="sng" dirty="0">
                <a:solidFill>
                  <a:srgbClr val="000099"/>
                </a:solidFill>
              </a:rPr>
              <a:t>Translational</a:t>
            </a:r>
            <a:r>
              <a:rPr lang="en-US" altLang="en-US" sz="3300" b="1" dirty="0">
                <a:solidFill>
                  <a:srgbClr val="000099"/>
                </a:solidFill>
              </a:rPr>
              <a:t> (the energy due to motion from one location to another).  </a:t>
            </a:r>
            <a:r>
              <a:rPr lang="en-US" altLang="en-US" sz="3300" b="1" u="sng" dirty="0">
                <a:solidFill>
                  <a:srgbClr val="000099"/>
                </a:solidFill>
              </a:rPr>
              <a:t>Vibrational</a:t>
            </a:r>
            <a:r>
              <a:rPr lang="en-US" altLang="en-US" sz="3300" b="1" dirty="0">
                <a:solidFill>
                  <a:srgbClr val="000099"/>
                </a:solidFill>
              </a:rPr>
              <a:t> (the energy due to vibration) </a:t>
            </a:r>
            <a:r>
              <a:rPr lang="en-US" altLang="en-US" sz="3300" b="1" u="sng" dirty="0">
                <a:solidFill>
                  <a:srgbClr val="000099"/>
                </a:solidFill>
              </a:rPr>
              <a:t>Rotational</a:t>
            </a:r>
            <a:r>
              <a:rPr lang="en-US" altLang="en-US" sz="3300" b="1" dirty="0">
                <a:solidFill>
                  <a:srgbClr val="000099"/>
                </a:solidFill>
              </a:rPr>
              <a:t> (the energy due to rotation) </a:t>
            </a:r>
          </a:p>
          <a:p>
            <a:pPr eaLnBrk="1" hangingPunct="1"/>
            <a:r>
              <a:rPr lang="en-US" altLang="en-US" sz="3300" b="1" dirty="0">
                <a:solidFill>
                  <a:srgbClr val="000099"/>
                </a:solidFill>
              </a:rPr>
              <a:t>We will focus on </a:t>
            </a:r>
            <a:r>
              <a:rPr lang="en-US" altLang="en-US" sz="3300" b="1" i="1" u="sng" dirty="0">
                <a:solidFill>
                  <a:srgbClr val="000099"/>
                </a:solidFill>
              </a:rPr>
              <a:t>translational kinetic energy.</a:t>
            </a:r>
          </a:p>
          <a:p>
            <a:pPr eaLnBrk="1" hangingPunct="1"/>
            <a:r>
              <a:rPr lang="en-US" altLang="en-US" sz="4600" i="1" u="sng" dirty="0">
                <a:solidFill>
                  <a:srgbClr val="000099"/>
                </a:solidFill>
              </a:rPr>
              <a:t>Kinetic energy is most affected by the </a:t>
            </a:r>
            <a:r>
              <a:rPr lang="en-US" altLang="en-US" sz="4600" b="1" i="1" u="sng" dirty="0">
                <a:solidFill>
                  <a:srgbClr val="FF0000"/>
                </a:solidFill>
              </a:rPr>
              <a:t>mass</a:t>
            </a:r>
            <a:r>
              <a:rPr lang="en-US" altLang="en-US" sz="4600" i="1" u="sng" dirty="0">
                <a:solidFill>
                  <a:srgbClr val="000099"/>
                </a:solidFill>
              </a:rPr>
              <a:t> of an object and the </a:t>
            </a:r>
            <a:r>
              <a:rPr lang="en-US" altLang="en-US" sz="4600" b="1" i="1" u="sng" dirty="0">
                <a:solidFill>
                  <a:srgbClr val="FF0000"/>
                </a:solidFill>
              </a:rPr>
              <a:t>speed</a:t>
            </a:r>
            <a:r>
              <a:rPr lang="en-US" altLang="en-US" sz="4600" b="1" i="1" u="sng" dirty="0">
                <a:solidFill>
                  <a:srgbClr val="000099"/>
                </a:solidFill>
              </a:rPr>
              <a:t> </a:t>
            </a:r>
            <a:r>
              <a:rPr lang="en-US" altLang="en-US" sz="4600" i="1" u="sng" dirty="0">
                <a:solidFill>
                  <a:srgbClr val="000099"/>
                </a:solidFill>
              </a:rPr>
              <a:t>at which that object is traveling.</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par>
                          <p:cTn id="21" fill="hold" nodeType="afterGroup">
                            <p:stCondLst>
                              <p:cond delay="3500"/>
                            </p:stCondLst>
                            <p:childTnLst>
                              <p:par>
                                <p:cTn id="22" presetID="53" presetClass="entr" presetSubtype="16" fill="hold" grpId="0" nodeType="afterEffect">
                                  <p:stCondLst>
                                    <p:cond delay="100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1000"/>
                                        <p:tgtEl>
                                          <p:spTgt spid="3">
                                            <p:txEl>
                                              <p:pRg st="0" end="0"/>
                                            </p:txEl>
                                          </p:spTgt>
                                        </p:tgtEl>
                                      </p:cBhvr>
                                    </p:animEffect>
                                  </p:childTnLst>
                                </p:cTn>
                              </p:par>
                            </p:childTnLst>
                          </p:cTn>
                        </p:par>
                        <p:par>
                          <p:cTn id="27" fill="hold">
                            <p:stCondLst>
                              <p:cond delay="5500"/>
                            </p:stCondLst>
                            <p:childTnLst>
                              <p:par>
                                <p:cTn id="28" presetID="53" presetClass="entr" presetSubtype="16" fill="hold" grpId="0" nodeType="afterEffect">
                                  <p:stCondLst>
                                    <p:cond delay="100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100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10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100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10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100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100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pPr eaLnBrk="1" hangingPunct="1"/>
            <a:r>
              <a:rPr lang="en-US" altLang="en-US" sz="4800" b="1" u="sng">
                <a:solidFill>
                  <a:srgbClr val="000099"/>
                </a:solidFill>
              </a:rPr>
              <a:t>Kinetic Energy and Speed</a:t>
            </a:r>
          </a:p>
        </p:txBody>
      </p:sp>
      <p:sp>
        <p:nvSpPr>
          <p:cNvPr id="3" name="Content Placeholder 2"/>
          <p:cNvSpPr>
            <a:spLocks noGrp="1"/>
          </p:cNvSpPr>
          <p:nvPr>
            <p:ph idx="1"/>
          </p:nvPr>
        </p:nvSpPr>
        <p:spPr>
          <a:xfrm>
            <a:off x="703006" y="952500"/>
            <a:ext cx="7772400" cy="4648200"/>
          </a:xfrm>
        </p:spPr>
        <p:txBody>
          <a:bodyPr/>
          <a:lstStyle/>
          <a:p>
            <a:pPr marL="0" indent="0" algn="ctr" eaLnBrk="1" hangingPunct="1">
              <a:buFontTx/>
              <a:buNone/>
            </a:pPr>
            <a:r>
              <a:rPr lang="en-US" altLang="en-US" dirty="0">
                <a:solidFill>
                  <a:srgbClr val="000099"/>
                </a:solidFill>
              </a:rPr>
              <a:t>Go back to our bowling ball example. If you roll the bowling ball so it moves faster, what happens when it hits the pins?</a:t>
            </a:r>
          </a:p>
          <a:p>
            <a:pPr marL="0" indent="0" algn="ctr" eaLnBrk="1" hangingPunct="1">
              <a:buFontTx/>
              <a:buNone/>
            </a:pPr>
            <a:endParaRPr lang="en-US" altLang="en-US" sz="1200" dirty="0">
              <a:solidFill>
                <a:srgbClr val="000099"/>
              </a:solidFill>
            </a:endParaRPr>
          </a:p>
          <a:p>
            <a:pPr marL="0" indent="0" algn="ctr" eaLnBrk="1" hangingPunct="1">
              <a:buFontTx/>
              <a:buNone/>
            </a:pPr>
            <a:r>
              <a:rPr lang="en-US" altLang="en-US" dirty="0">
                <a:solidFill>
                  <a:srgbClr val="000099"/>
                </a:solidFill>
              </a:rPr>
              <a:t>A faster ball causes more change to occur than a ball that is moving slowly. </a:t>
            </a:r>
          </a:p>
          <a:p>
            <a:pPr marL="0" indent="0" algn="ctr" eaLnBrk="1" hangingPunct="1">
              <a:buFontTx/>
              <a:buNone/>
            </a:pPr>
            <a:endParaRPr lang="en-US" altLang="en-US" sz="1200" dirty="0">
              <a:solidFill>
                <a:srgbClr val="000099"/>
              </a:solidFill>
            </a:endParaRPr>
          </a:p>
          <a:p>
            <a:pPr marL="0" indent="0" eaLnBrk="1" hangingPunct="1">
              <a:buFontTx/>
              <a:buNone/>
            </a:pPr>
            <a:r>
              <a:rPr lang="en-US" altLang="en-US" b="1" u="sng" dirty="0">
                <a:solidFill>
                  <a:srgbClr val="000099"/>
                </a:solidFill>
              </a:rPr>
              <a:t>Kinetic energy increases as an </a:t>
            </a:r>
            <a:br>
              <a:rPr lang="en-US" altLang="en-US" b="1" u="sng" dirty="0">
                <a:solidFill>
                  <a:srgbClr val="000099"/>
                </a:solidFill>
              </a:rPr>
            </a:br>
            <a:r>
              <a:rPr lang="en-US" altLang="en-US" b="1" u="sng" dirty="0">
                <a:solidFill>
                  <a:srgbClr val="000099"/>
                </a:solidFill>
              </a:rPr>
              <a:t>object moves faster. (gains speed)</a:t>
            </a:r>
          </a:p>
        </p:txBody>
      </p:sp>
      <p:pic>
        <p:nvPicPr>
          <p:cNvPr id="70662" name="Picture 6" descr="Bowling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318885"/>
            <a:ext cx="1487129" cy="163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Bow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20065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1" presetClass="entr" presetSubtype="0" fill="hold" nodeType="afterEffect">
                                  <p:stCondLst>
                                    <p:cond delay="3000"/>
                                  </p:stCondLst>
                                  <p:childTnLst>
                                    <p:set>
                                      <p:cBhvr>
                                        <p:cTn id="18" dur="1" fill="hold">
                                          <p:stCondLst>
                                            <p:cond delay="0"/>
                                          </p:stCondLst>
                                        </p:cTn>
                                        <p:tgtEl>
                                          <p:spTgt spid="70664"/>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nodeType="afterEffect">
                                  <p:stCondLst>
                                    <p:cond delay="3500"/>
                                  </p:stCondLst>
                                  <p:childTnLst>
                                    <p:set>
                                      <p:cBhvr>
                                        <p:cTn id="21" dur="1" fill="hold">
                                          <p:stCondLst>
                                            <p:cond delay="0"/>
                                          </p:stCondLst>
                                        </p:cTn>
                                        <p:tgtEl>
                                          <p:spTgt spid="706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RRINGTONCB\AppData\Local\Microsoft\Windows\Temporary Internet Files\Content.IE5\XYOVBPX2\MC9003204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1925"/>
            <a:ext cx="1428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62200" y="152400"/>
            <a:ext cx="4343400" cy="1238250"/>
          </a:xfrm>
        </p:spPr>
        <p:txBody>
          <a:bodyPr/>
          <a:lstStyle/>
          <a:p>
            <a:pPr eaLnBrk="1" hangingPunct="1"/>
            <a:r>
              <a:rPr lang="en-US" altLang="en-US" b="1" u="sng" dirty="0">
                <a:solidFill>
                  <a:srgbClr val="000099"/>
                </a:solidFill>
              </a:rPr>
              <a:t>Kinetic Energy </a:t>
            </a:r>
            <a:br>
              <a:rPr lang="en-US" altLang="en-US" b="1" u="sng" dirty="0">
                <a:solidFill>
                  <a:srgbClr val="000099"/>
                </a:solidFill>
              </a:rPr>
            </a:br>
            <a:r>
              <a:rPr lang="en-US" altLang="en-US" b="1" u="sng" dirty="0">
                <a:solidFill>
                  <a:srgbClr val="000099"/>
                </a:solidFill>
              </a:rPr>
              <a:t>&amp; Mass</a:t>
            </a:r>
          </a:p>
        </p:txBody>
      </p:sp>
      <p:sp>
        <p:nvSpPr>
          <p:cNvPr id="3" name="Content Placeholder 2"/>
          <p:cNvSpPr>
            <a:spLocks noGrp="1"/>
          </p:cNvSpPr>
          <p:nvPr>
            <p:ph idx="1"/>
          </p:nvPr>
        </p:nvSpPr>
        <p:spPr>
          <a:xfrm>
            <a:off x="609600" y="1676400"/>
            <a:ext cx="7924800" cy="5105400"/>
          </a:xfrm>
        </p:spPr>
        <p:txBody>
          <a:bodyPr/>
          <a:lstStyle/>
          <a:p>
            <a:pPr marL="0" indent="0" algn="ctr" eaLnBrk="1" hangingPunct="1">
              <a:buFontTx/>
              <a:buNone/>
            </a:pPr>
            <a:r>
              <a:rPr lang="en-US" altLang="en-US" sz="2600" dirty="0">
                <a:solidFill>
                  <a:srgbClr val="000099"/>
                </a:solidFill>
              </a:rPr>
              <a:t>Suppose you roll a volleyball down the alley instead of a bowling ball. If the volleyball travels at the same speed as a bowling ball, do you think it will send pins flying as far?</a:t>
            </a:r>
          </a:p>
          <a:p>
            <a:pPr marL="0" indent="0" algn="ctr" eaLnBrk="1" hangingPunct="1">
              <a:buFontTx/>
              <a:buNone/>
            </a:pPr>
            <a:endParaRPr lang="en-US" altLang="en-US" sz="1200" dirty="0">
              <a:solidFill>
                <a:srgbClr val="000099"/>
              </a:solidFill>
            </a:endParaRPr>
          </a:p>
          <a:p>
            <a:pPr marL="0" indent="0" algn="ctr" eaLnBrk="1" hangingPunct="1">
              <a:buFontTx/>
              <a:buNone/>
            </a:pPr>
            <a:r>
              <a:rPr lang="en-US" altLang="en-US" sz="2600" dirty="0">
                <a:solidFill>
                  <a:srgbClr val="000099"/>
                </a:solidFill>
              </a:rPr>
              <a:t>An important difference between the volleyball and the bowling ball is that the volleyball has </a:t>
            </a:r>
            <a:r>
              <a:rPr lang="en-US" altLang="en-US" sz="2600" u="sng" dirty="0">
                <a:solidFill>
                  <a:srgbClr val="000099"/>
                </a:solidFill>
              </a:rPr>
              <a:t>less mass</a:t>
            </a:r>
            <a:r>
              <a:rPr lang="en-US" altLang="en-US" sz="2600" dirty="0">
                <a:solidFill>
                  <a:srgbClr val="000099"/>
                </a:solidFill>
              </a:rPr>
              <a:t>. Even though the volleyball is moving at the same speed, </a:t>
            </a:r>
            <a:r>
              <a:rPr lang="en-US" altLang="en-US" sz="2600" u="sng" dirty="0">
                <a:solidFill>
                  <a:srgbClr val="000099"/>
                </a:solidFill>
              </a:rPr>
              <a:t>it has less kinetic energy because is has less mass.</a:t>
            </a:r>
          </a:p>
          <a:p>
            <a:pPr marL="0" indent="0" algn="ctr" eaLnBrk="1" hangingPunct="1">
              <a:buFontTx/>
              <a:buNone/>
            </a:pPr>
            <a:r>
              <a:rPr lang="en-US" altLang="en-US" b="1" u="sng" dirty="0">
                <a:solidFill>
                  <a:srgbClr val="FF0000"/>
                </a:solidFill>
              </a:rPr>
              <a:t>Kinetic energy increases as the mass of an object increases</a:t>
            </a:r>
            <a:r>
              <a:rPr lang="en-US" altLang="en-US" b="1" u="sng" dirty="0">
                <a:solidFill>
                  <a:srgbClr val="000099"/>
                </a:solidFill>
              </a:rPr>
              <a:t>.</a:t>
            </a:r>
          </a:p>
        </p:txBody>
      </p:sp>
      <p:pic>
        <p:nvPicPr>
          <p:cNvPr id="71683" name="Picture 3" descr="C:\Users\ARRINGTONCB\AppData\Local\Microsoft\Windows\Temporary Internet Files\Content.IE5\FXILHAZO\MC90043706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65088"/>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3500"/>
                            </p:stCondLst>
                            <p:childTnLst>
                              <p:par>
                                <p:cTn id="17" presetID="49" presetClass="entr" presetSubtype="0" decel="100000" fill="hold" nodeType="afterEffect">
                                  <p:stCondLst>
                                    <p:cond delay="4000"/>
                                  </p:stCondLst>
                                  <p:childTnLst>
                                    <p:set>
                                      <p:cBhvr>
                                        <p:cTn id="18" dur="1" fill="hold">
                                          <p:stCondLst>
                                            <p:cond delay="0"/>
                                          </p:stCondLst>
                                        </p:cTn>
                                        <p:tgtEl>
                                          <p:spTgt spid="71683"/>
                                        </p:tgtEl>
                                        <p:attrNameLst>
                                          <p:attrName>style.visibility</p:attrName>
                                        </p:attrNameLst>
                                      </p:cBhvr>
                                      <p:to>
                                        <p:strVal val="visible"/>
                                      </p:to>
                                    </p:set>
                                    <p:anim calcmode="lin" valueType="num">
                                      <p:cBhvr>
                                        <p:cTn id="19" dur="1000" fill="hold"/>
                                        <p:tgtEl>
                                          <p:spTgt spid="71683"/>
                                        </p:tgtEl>
                                        <p:attrNameLst>
                                          <p:attrName>ppt_w</p:attrName>
                                        </p:attrNameLst>
                                      </p:cBhvr>
                                      <p:tavLst>
                                        <p:tav tm="0">
                                          <p:val>
                                            <p:fltVal val="0"/>
                                          </p:val>
                                        </p:tav>
                                        <p:tav tm="100000">
                                          <p:val>
                                            <p:strVal val="#ppt_w"/>
                                          </p:val>
                                        </p:tav>
                                      </p:tavLst>
                                    </p:anim>
                                    <p:anim calcmode="lin" valueType="num">
                                      <p:cBhvr>
                                        <p:cTn id="20" dur="1000" fill="hold"/>
                                        <p:tgtEl>
                                          <p:spTgt spid="71683"/>
                                        </p:tgtEl>
                                        <p:attrNameLst>
                                          <p:attrName>ppt_h</p:attrName>
                                        </p:attrNameLst>
                                      </p:cBhvr>
                                      <p:tavLst>
                                        <p:tav tm="0">
                                          <p:val>
                                            <p:fltVal val="0"/>
                                          </p:val>
                                        </p:tav>
                                        <p:tav tm="100000">
                                          <p:val>
                                            <p:strVal val="#ppt_h"/>
                                          </p:val>
                                        </p:tav>
                                      </p:tavLst>
                                    </p:anim>
                                    <p:anim calcmode="lin" valueType="num">
                                      <p:cBhvr>
                                        <p:cTn id="21" dur="1000" fill="hold"/>
                                        <p:tgtEl>
                                          <p:spTgt spid="71683"/>
                                        </p:tgtEl>
                                        <p:attrNameLst>
                                          <p:attrName>style.rotation</p:attrName>
                                        </p:attrNameLst>
                                      </p:cBhvr>
                                      <p:tavLst>
                                        <p:tav tm="0">
                                          <p:val>
                                            <p:fltVal val="360"/>
                                          </p:val>
                                        </p:tav>
                                        <p:tav tm="100000">
                                          <p:val>
                                            <p:fltVal val="0"/>
                                          </p:val>
                                        </p:tav>
                                      </p:tavLst>
                                    </p:anim>
                                    <p:animEffect transition="in" filter="fade">
                                      <p:cBhvr>
                                        <p:cTn id="22" dur="1000"/>
                                        <p:tgtEl>
                                          <p:spTgt spid="71683"/>
                                        </p:tgtEl>
                                      </p:cBhvr>
                                    </p:animEffect>
                                  </p:childTnLst>
                                </p:cTn>
                              </p:par>
                              <p:par>
                                <p:cTn id="23" presetID="49" presetClass="entr" presetSubtype="0" decel="100000" fill="hold" nodeType="withEffect">
                                  <p:stCondLst>
                                    <p:cond delay="4000"/>
                                  </p:stCondLst>
                                  <p:childTnLst>
                                    <p:set>
                                      <p:cBhvr>
                                        <p:cTn id="24" dur="1" fill="hold">
                                          <p:stCondLst>
                                            <p:cond delay="0"/>
                                          </p:stCondLst>
                                        </p:cTn>
                                        <p:tgtEl>
                                          <p:spTgt spid="71682"/>
                                        </p:tgtEl>
                                        <p:attrNameLst>
                                          <p:attrName>style.visibility</p:attrName>
                                        </p:attrNameLst>
                                      </p:cBhvr>
                                      <p:to>
                                        <p:strVal val="visible"/>
                                      </p:to>
                                    </p:set>
                                    <p:anim calcmode="lin" valueType="num">
                                      <p:cBhvr>
                                        <p:cTn id="25" dur="1000" fill="hold"/>
                                        <p:tgtEl>
                                          <p:spTgt spid="71682"/>
                                        </p:tgtEl>
                                        <p:attrNameLst>
                                          <p:attrName>ppt_w</p:attrName>
                                        </p:attrNameLst>
                                      </p:cBhvr>
                                      <p:tavLst>
                                        <p:tav tm="0">
                                          <p:val>
                                            <p:fltVal val="0"/>
                                          </p:val>
                                        </p:tav>
                                        <p:tav tm="100000">
                                          <p:val>
                                            <p:strVal val="#ppt_w"/>
                                          </p:val>
                                        </p:tav>
                                      </p:tavLst>
                                    </p:anim>
                                    <p:anim calcmode="lin" valueType="num">
                                      <p:cBhvr>
                                        <p:cTn id="26" dur="1000" fill="hold"/>
                                        <p:tgtEl>
                                          <p:spTgt spid="71682"/>
                                        </p:tgtEl>
                                        <p:attrNameLst>
                                          <p:attrName>ppt_h</p:attrName>
                                        </p:attrNameLst>
                                      </p:cBhvr>
                                      <p:tavLst>
                                        <p:tav tm="0">
                                          <p:val>
                                            <p:fltVal val="0"/>
                                          </p:val>
                                        </p:tav>
                                        <p:tav tm="100000">
                                          <p:val>
                                            <p:strVal val="#ppt_h"/>
                                          </p:val>
                                        </p:tav>
                                      </p:tavLst>
                                    </p:anim>
                                    <p:anim calcmode="lin" valueType="num">
                                      <p:cBhvr>
                                        <p:cTn id="27" dur="1000" fill="hold"/>
                                        <p:tgtEl>
                                          <p:spTgt spid="71682"/>
                                        </p:tgtEl>
                                        <p:attrNameLst>
                                          <p:attrName>style.rotation</p:attrName>
                                        </p:attrNameLst>
                                      </p:cBhvr>
                                      <p:tavLst>
                                        <p:tav tm="0">
                                          <p:val>
                                            <p:fltVal val="360"/>
                                          </p:val>
                                        </p:tav>
                                        <p:tav tm="100000">
                                          <p:val>
                                            <p:fltVal val="0"/>
                                          </p:val>
                                        </p:tav>
                                      </p:tavLst>
                                    </p:anim>
                                    <p:animEffect transition="in" filter="fade">
                                      <p:cBhvr>
                                        <p:cTn id="28" dur="1000"/>
                                        <p:tgtEl>
                                          <p:spTgt spid="716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066800"/>
          </a:xfrm>
        </p:spPr>
        <p:txBody>
          <a:bodyPr/>
          <a:lstStyle/>
          <a:p>
            <a:pPr eaLnBrk="1" hangingPunct="1"/>
            <a:r>
              <a:rPr lang="en-US" altLang="en-US" b="1" u="sng">
                <a:solidFill>
                  <a:srgbClr val="000099"/>
                </a:solidFill>
              </a:rPr>
              <a:t>The Basics of Kinetic Energy</a:t>
            </a:r>
          </a:p>
        </p:txBody>
      </p:sp>
      <p:sp>
        <p:nvSpPr>
          <p:cNvPr id="3" name="Content Placeholder 2"/>
          <p:cNvSpPr>
            <a:spLocks noGrp="1"/>
          </p:cNvSpPr>
          <p:nvPr>
            <p:ph idx="1"/>
          </p:nvPr>
        </p:nvSpPr>
        <p:spPr>
          <a:xfrm>
            <a:off x="609600" y="1295400"/>
            <a:ext cx="8153400" cy="5105400"/>
          </a:xfrm>
        </p:spPr>
        <p:txBody>
          <a:bodyPr>
            <a:normAutofit fontScale="92500" lnSpcReduction="10000"/>
          </a:bodyPr>
          <a:lstStyle/>
          <a:p>
            <a:pPr eaLnBrk="1" hangingPunct="1"/>
            <a:r>
              <a:rPr lang="en-US" altLang="en-US" sz="4400" dirty="0">
                <a:solidFill>
                  <a:srgbClr val="000000"/>
                </a:solidFill>
              </a:rPr>
              <a:t>Kinetic Energy is the energy </a:t>
            </a:r>
            <a:br>
              <a:rPr lang="en-US" altLang="en-US" sz="4400" dirty="0">
                <a:solidFill>
                  <a:srgbClr val="000000"/>
                </a:solidFill>
              </a:rPr>
            </a:br>
            <a:r>
              <a:rPr lang="en-US" altLang="en-US" sz="4400" dirty="0">
                <a:solidFill>
                  <a:srgbClr val="000000"/>
                </a:solidFill>
              </a:rPr>
              <a:t>of motion.</a:t>
            </a:r>
          </a:p>
          <a:p>
            <a:pPr eaLnBrk="1" hangingPunct="1"/>
            <a:r>
              <a:rPr lang="en-US" altLang="en-US" sz="4400" dirty="0">
                <a:solidFill>
                  <a:srgbClr val="000000"/>
                </a:solidFill>
              </a:rPr>
              <a:t>Kinetic energy increases as an </a:t>
            </a:r>
            <a:br>
              <a:rPr lang="en-US" altLang="en-US" sz="4400" dirty="0">
                <a:solidFill>
                  <a:srgbClr val="000000"/>
                </a:solidFill>
              </a:rPr>
            </a:br>
            <a:r>
              <a:rPr lang="en-US" altLang="en-US" sz="4400" dirty="0">
                <a:solidFill>
                  <a:srgbClr val="000000"/>
                </a:solidFill>
              </a:rPr>
              <a:t>object moves faster.</a:t>
            </a:r>
          </a:p>
          <a:p>
            <a:pPr eaLnBrk="1" hangingPunct="1"/>
            <a:r>
              <a:rPr lang="en-US" altLang="en-US" sz="4400" dirty="0">
                <a:solidFill>
                  <a:srgbClr val="000000"/>
                </a:solidFill>
              </a:rPr>
              <a:t>Kinetic energy increases as the mass of an object increases.</a:t>
            </a:r>
          </a:p>
          <a:p>
            <a:pPr eaLnBrk="1" hangingPunct="1"/>
            <a:r>
              <a:rPr lang="en-US" altLang="en-US" sz="4400" dirty="0">
                <a:solidFill>
                  <a:srgbClr val="000000"/>
                </a:solidFill>
              </a:rPr>
              <a:t>The formula: </a:t>
            </a:r>
            <a:r>
              <a:rPr lang="en-US" altLang="en-US" sz="4400">
                <a:solidFill>
                  <a:srgbClr val="000000"/>
                </a:solidFill>
              </a:rPr>
              <a:t>KE=.5 </a:t>
            </a:r>
            <a:r>
              <a:rPr lang="en-US" altLang="en-US" sz="4400" dirty="0">
                <a:solidFill>
                  <a:srgbClr val="000000"/>
                </a:solidFill>
              </a:rPr>
              <a:t>x mv</a:t>
            </a:r>
            <a:r>
              <a:rPr lang="en-US" altLang="en-US" sz="4400" baseline="30000" dirty="0">
                <a:solidFill>
                  <a:srgbClr val="000000"/>
                </a:solidFill>
              </a:rPr>
              <a:t>2  </a:t>
            </a:r>
          </a:p>
          <a:p>
            <a:pPr eaLnBrk="1" hangingPunct="1"/>
            <a:r>
              <a:rPr lang="en-US" altLang="en-US" sz="4400" dirty="0">
                <a:solidFill>
                  <a:srgbClr val="000000"/>
                </a:solidFill>
              </a:rPr>
              <a:t>KE is measured in </a:t>
            </a:r>
            <a:r>
              <a:rPr lang="en-US" altLang="en-US" sz="4400" b="1" u="sng" dirty="0">
                <a:solidFill>
                  <a:srgbClr val="000000"/>
                </a:solidFill>
              </a:rPr>
              <a:t>Joules</a:t>
            </a:r>
          </a:p>
          <a:p>
            <a:pPr eaLnBrk="1" hangingPunct="1"/>
            <a:endParaRPr lang="en-US" altLang="en-US" sz="4400" dirty="0">
              <a:solidFill>
                <a:srgbClr val="000099"/>
              </a:solidFill>
            </a:endParaRPr>
          </a:p>
        </p:txBody>
      </p:sp>
      <p:sp>
        <p:nvSpPr>
          <p:cNvPr id="4" name="AutoShape 2" descr="Image titled Calculate Kinetic Energy Step 1"/>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Scale>
                                      <p:cBhvr>
                                        <p:cTn id="28"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2" end="2"/>
                                            </p:txEl>
                                          </p:spTgt>
                                        </p:tgtEl>
                                        <p:attrNameLst>
                                          <p:attrName>ppt_x</p:attrName>
                                          <p:attrName>ppt_y</p:attrName>
                                        </p:attrNameLst>
                                      </p:cBhvr>
                                    </p:animMotion>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Scale>
                                      <p:cBhvr>
                                        <p:cTn id="4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4" end="4"/>
                                            </p:txEl>
                                          </p:spTgt>
                                        </p:tgtEl>
                                        <p:attrNameLst>
                                          <p:attrName>ppt_x</p:attrName>
                                          <p:attrName>ppt_y</p:attrName>
                                        </p:attrNameLst>
                                      </p:cBhvr>
                                    </p:animMotion>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lue-Yellow">
  <a:themeElements>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ue-Yell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Yellow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ue-Yellow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ue-Yellow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ue-Yellow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ue-Yellow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Blue-Yellow</Template>
  <TotalTime>6491</TotalTime>
  <Words>1796</Words>
  <Application>Microsoft Office PowerPoint</Application>
  <PresentationFormat>On-screen Show (4:3)</PresentationFormat>
  <Paragraphs>184</Paragraphs>
  <Slides>38</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Blue-Yellow</vt:lpstr>
      <vt:lpstr>Potential &amp; Kinetic Energy</vt:lpstr>
      <vt:lpstr>Learning Target: Can an object have potential and kinetic energy at the same time?</vt:lpstr>
      <vt:lpstr>*What is energy?</vt:lpstr>
      <vt:lpstr>Explain how these objects cause change…</vt:lpstr>
      <vt:lpstr>Things that move can cause change. For example, a bowling ball rolls down the alley and knocks down some pins. Is energy involved?</vt:lpstr>
      <vt:lpstr>*Kinetic Energy</vt:lpstr>
      <vt:lpstr>Kinetic Energy and Speed</vt:lpstr>
      <vt:lpstr>Kinetic Energy  &amp; Mass</vt:lpstr>
      <vt:lpstr>The Basics of Kinetic Energy</vt:lpstr>
      <vt:lpstr>Problem:</vt:lpstr>
      <vt:lpstr>Answer</vt:lpstr>
      <vt:lpstr>What if the bowling ball is  not moving? Does it still  have energy?</vt:lpstr>
      <vt:lpstr>Potential Energy</vt:lpstr>
      <vt:lpstr>Potential Energy</vt:lpstr>
      <vt:lpstr>Potential Energy</vt:lpstr>
      <vt:lpstr>Potential Energy</vt:lpstr>
      <vt:lpstr>The Basics of Potential Energy</vt:lpstr>
      <vt:lpstr>2 Types of Potential Energy </vt:lpstr>
      <vt:lpstr>Gravitational Potential Energy</vt:lpstr>
      <vt:lpstr>Answer:</vt:lpstr>
      <vt:lpstr>Elastic Potential Energy</vt:lpstr>
      <vt:lpstr>PowerPoint Presentation</vt:lpstr>
      <vt:lpstr>Brain Pop Videos</vt:lpstr>
      <vt:lpstr>Watch the video clip of the cartoon Road Runner. Identify at least two examples of Kinetic Energy and two examples of Potential Energy</vt:lpstr>
      <vt:lpstr>Changing Kinetic Energy &amp; Potential Energy</vt:lpstr>
      <vt:lpstr>PowerPoint Presentation</vt:lpstr>
      <vt:lpstr>PowerPoint Presentation</vt:lpstr>
      <vt:lpstr>Changing Kinetic &amp; Potential Energy</vt:lpstr>
      <vt:lpstr>PowerPoint Presentation</vt:lpstr>
      <vt:lpstr>PowerPoint Presentation</vt:lpstr>
      <vt:lpstr>PowerPoint Presentation</vt:lpstr>
      <vt:lpstr>PowerPoint Presentation</vt:lpstr>
      <vt:lpstr>PowerPoint Presentation</vt:lpstr>
      <vt:lpstr>Moment of Science</vt:lpstr>
      <vt:lpstr>Law of Conservation of Energy</vt:lpstr>
      <vt:lpstr>Energy Transfer</vt:lpstr>
      <vt:lpstr>Moment of Science 2</vt:lpstr>
      <vt:lpstr>PowerPoint Presentation</vt:lpstr>
    </vt:vector>
  </TitlesOfParts>
  <Company>AHISD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TMLDR_POARCH</dc:creator>
  <cp:lastModifiedBy>Brad Burel</cp:lastModifiedBy>
  <cp:revision>161</cp:revision>
  <cp:lastPrinted>1601-01-01T00:00:00Z</cp:lastPrinted>
  <dcterms:created xsi:type="dcterms:W3CDTF">2005-10-28T14:08:00Z</dcterms:created>
  <dcterms:modified xsi:type="dcterms:W3CDTF">2021-01-14T14:15:41Z</dcterms:modified>
</cp:coreProperties>
</file>