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3951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4" d="100"/>
          <a:sy n="74" d="100"/>
        </p:scale>
        <p:origin x="2982" y="84"/>
      </p:cViewPr>
      <p:guideLst>
        <p:guide orient="horz" pos="3168"/>
        <p:guide pos="244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3124624"/>
            <a:ext cx="6606540" cy="2156037"/>
          </a:xfrm>
        </p:spPr>
        <p:txBody>
          <a:bodyPr/>
          <a:lstStyle/>
          <a:p>
            <a:r>
              <a:rPr lang="en-US"/>
              <a:t>Click to edit Master title style</a:t>
            </a:r>
          </a:p>
        </p:txBody>
      </p:sp>
      <p:sp>
        <p:nvSpPr>
          <p:cNvPr id="3" name="Subtitle 2"/>
          <p:cNvSpPr>
            <a:spLocks noGrp="1"/>
          </p:cNvSpPr>
          <p:nvPr>
            <p:ph type="subTitle" idx="1"/>
          </p:nvPr>
        </p:nvSpPr>
        <p:spPr>
          <a:xfrm>
            <a:off x="1165860" y="5699760"/>
            <a:ext cx="5440680" cy="257048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0F0B881-AF0D-7048-8594-855D4CAAAA8E}" type="datetimeFigureOut">
              <a:rPr lang="en-US" smtClean="0"/>
              <a:pPr/>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9B4903-6F1A-1F4E-AEB8-CD40D9C90940}" type="slidenum">
              <a:rPr lang="en-US" smtClean="0"/>
              <a:pPr/>
              <a:t>‹#›</a:t>
            </a:fld>
            <a:endParaRPr lang="en-US"/>
          </a:p>
        </p:txBody>
      </p:sp>
    </p:spTree>
    <p:extLst>
      <p:ext uri="{BB962C8B-B14F-4D97-AF65-F5344CB8AC3E}">
        <p14:creationId xmlns:p14="http://schemas.microsoft.com/office/powerpoint/2010/main" val="4687036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0F0B881-AF0D-7048-8594-855D4CAAAA8E}" type="datetimeFigureOut">
              <a:rPr lang="en-US" smtClean="0"/>
              <a:pPr/>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9B4903-6F1A-1F4E-AEB8-CD40D9C90940}" type="slidenum">
              <a:rPr lang="en-US" smtClean="0"/>
              <a:pPr/>
              <a:t>‹#›</a:t>
            </a:fld>
            <a:endParaRPr lang="en-US"/>
          </a:p>
        </p:txBody>
      </p:sp>
    </p:spTree>
    <p:extLst>
      <p:ext uri="{BB962C8B-B14F-4D97-AF65-F5344CB8AC3E}">
        <p14:creationId xmlns:p14="http://schemas.microsoft.com/office/powerpoint/2010/main" val="3323879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790281" y="591397"/>
            <a:ext cx="1485662" cy="1258697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30598" y="591397"/>
            <a:ext cx="4330144" cy="1258697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0F0B881-AF0D-7048-8594-855D4CAAAA8E}" type="datetimeFigureOut">
              <a:rPr lang="en-US" smtClean="0"/>
              <a:pPr/>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9B4903-6F1A-1F4E-AEB8-CD40D9C90940}" type="slidenum">
              <a:rPr lang="en-US" smtClean="0"/>
              <a:pPr/>
              <a:t>‹#›</a:t>
            </a:fld>
            <a:endParaRPr lang="en-US"/>
          </a:p>
        </p:txBody>
      </p:sp>
    </p:spTree>
    <p:extLst>
      <p:ext uri="{BB962C8B-B14F-4D97-AF65-F5344CB8AC3E}">
        <p14:creationId xmlns:p14="http://schemas.microsoft.com/office/powerpoint/2010/main" val="3214006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0F0B881-AF0D-7048-8594-855D4CAAAA8E}" type="datetimeFigureOut">
              <a:rPr lang="en-US" smtClean="0"/>
              <a:pPr/>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9B4903-6F1A-1F4E-AEB8-CD40D9C90940}" type="slidenum">
              <a:rPr lang="en-US" smtClean="0"/>
              <a:pPr/>
              <a:t>‹#›</a:t>
            </a:fld>
            <a:endParaRPr lang="en-US"/>
          </a:p>
        </p:txBody>
      </p:sp>
    </p:spTree>
    <p:extLst>
      <p:ext uri="{BB962C8B-B14F-4D97-AF65-F5344CB8AC3E}">
        <p14:creationId xmlns:p14="http://schemas.microsoft.com/office/powerpoint/2010/main" val="430084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13966" y="6463454"/>
            <a:ext cx="6606540" cy="199771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613966" y="4263180"/>
            <a:ext cx="6606540" cy="2200274"/>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F0B881-AF0D-7048-8594-855D4CAAAA8E}" type="datetimeFigureOut">
              <a:rPr lang="en-US" smtClean="0"/>
              <a:pPr/>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9B4903-6F1A-1F4E-AEB8-CD40D9C90940}" type="slidenum">
              <a:rPr lang="en-US" smtClean="0"/>
              <a:pPr/>
              <a:t>‹#›</a:t>
            </a:fld>
            <a:endParaRPr lang="en-US"/>
          </a:p>
        </p:txBody>
      </p:sp>
    </p:spTree>
    <p:extLst>
      <p:ext uri="{BB962C8B-B14F-4D97-AF65-F5344CB8AC3E}">
        <p14:creationId xmlns:p14="http://schemas.microsoft.com/office/powerpoint/2010/main" val="2116945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30597" y="3441277"/>
            <a:ext cx="2907903" cy="973709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368040" y="3441277"/>
            <a:ext cx="2907904" cy="973709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0F0B881-AF0D-7048-8594-855D4CAAAA8E}" type="datetimeFigureOut">
              <a:rPr lang="en-US" smtClean="0"/>
              <a:pPr/>
              <a:t>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9B4903-6F1A-1F4E-AEB8-CD40D9C90940}" type="slidenum">
              <a:rPr lang="en-US" smtClean="0"/>
              <a:pPr/>
              <a:t>‹#›</a:t>
            </a:fld>
            <a:endParaRPr lang="en-US"/>
          </a:p>
        </p:txBody>
      </p:sp>
    </p:spTree>
    <p:extLst>
      <p:ext uri="{BB962C8B-B14F-4D97-AF65-F5344CB8AC3E}">
        <p14:creationId xmlns:p14="http://schemas.microsoft.com/office/powerpoint/2010/main" val="815048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8620" y="402802"/>
            <a:ext cx="6995160" cy="167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88620" y="2251499"/>
            <a:ext cx="3434160" cy="9383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8620" y="3189817"/>
            <a:ext cx="3434160" cy="57952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48272" y="2251499"/>
            <a:ext cx="3435509" cy="9383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948272" y="3189817"/>
            <a:ext cx="3435509" cy="57952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0F0B881-AF0D-7048-8594-855D4CAAAA8E}" type="datetimeFigureOut">
              <a:rPr lang="en-US" smtClean="0"/>
              <a:pPr/>
              <a:t>11/2/2021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9B4903-6F1A-1F4E-AEB8-CD40D9C90940}" type="slidenum">
              <a:rPr lang="en-US" smtClean="0"/>
              <a:pPr/>
              <a:t>‹#›</a:t>
            </a:fld>
            <a:endParaRPr lang="en-US"/>
          </a:p>
        </p:txBody>
      </p:sp>
    </p:spTree>
    <p:extLst>
      <p:ext uri="{BB962C8B-B14F-4D97-AF65-F5344CB8AC3E}">
        <p14:creationId xmlns:p14="http://schemas.microsoft.com/office/powerpoint/2010/main" val="1898831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0F0B881-AF0D-7048-8594-855D4CAAAA8E}" type="datetimeFigureOut">
              <a:rPr lang="en-US" smtClean="0"/>
              <a:pPr/>
              <a:t>11/2/2021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9B4903-6F1A-1F4E-AEB8-CD40D9C90940}" type="slidenum">
              <a:rPr lang="en-US" smtClean="0"/>
              <a:pPr/>
              <a:t>‹#›</a:t>
            </a:fld>
            <a:endParaRPr lang="en-US"/>
          </a:p>
        </p:txBody>
      </p:sp>
    </p:spTree>
    <p:extLst>
      <p:ext uri="{BB962C8B-B14F-4D97-AF65-F5344CB8AC3E}">
        <p14:creationId xmlns:p14="http://schemas.microsoft.com/office/powerpoint/2010/main" val="27075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F0B881-AF0D-7048-8594-855D4CAAAA8E}" type="datetimeFigureOut">
              <a:rPr lang="en-US" smtClean="0"/>
              <a:pPr/>
              <a:t>11/2/2021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9B4903-6F1A-1F4E-AEB8-CD40D9C90940}" type="slidenum">
              <a:rPr lang="en-US" smtClean="0"/>
              <a:pPr/>
              <a:t>‹#›</a:t>
            </a:fld>
            <a:endParaRPr lang="en-US"/>
          </a:p>
        </p:txBody>
      </p:sp>
    </p:spTree>
    <p:extLst>
      <p:ext uri="{BB962C8B-B14F-4D97-AF65-F5344CB8AC3E}">
        <p14:creationId xmlns:p14="http://schemas.microsoft.com/office/powerpoint/2010/main" val="566886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8620" y="400473"/>
            <a:ext cx="2557066" cy="170434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038792" y="400474"/>
            <a:ext cx="4344988" cy="858456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88620" y="2104814"/>
            <a:ext cx="2557066" cy="68802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0F0B881-AF0D-7048-8594-855D4CAAAA8E}" type="datetimeFigureOut">
              <a:rPr lang="en-US" smtClean="0"/>
              <a:pPr/>
              <a:t>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9B4903-6F1A-1F4E-AEB8-CD40D9C90940}" type="slidenum">
              <a:rPr lang="en-US" smtClean="0"/>
              <a:pPr/>
              <a:t>‹#›</a:t>
            </a:fld>
            <a:endParaRPr lang="en-US"/>
          </a:p>
        </p:txBody>
      </p:sp>
    </p:spTree>
    <p:extLst>
      <p:ext uri="{BB962C8B-B14F-4D97-AF65-F5344CB8AC3E}">
        <p14:creationId xmlns:p14="http://schemas.microsoft.com/office/powerpoint/2010/main" val="3503596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3445" y="7040880"/>
            <a:ext cx="4663440" cy="831216"/>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523445" y="898737"/>
            <a:ext cx="4663440" cy="60350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523445" y="7872096"/>
            <a:ext cx="4663440" cy="11804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0F0B881-AF0D-7048-8594-855D4CAAAA8E}" type="datetimeFigureOut">
              <a:rPr lang="en-US" smtClean="0"/>
              <a:pPr/>
              <a:t>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9B4903-6F1A-1F4E-AEB8-CD40D9C90940}" type="slidenum">
              <a:rPr lang="en-US" smtClean="0"/>
              <a:pPr/>
              <a:t>‹#›</a:t>
            </a:fld>
            <a:endParaRPr lang="en-US"/>
          </a:p>
        </p:txBody>
      </p:sp>
    </p:spTree>
    <p:extLst>
      <p:ext uri="{BB962C8B-B14F-4D97-AF65-F5344CB8AC3E}">
        <p14:creationId xmlns:p14="http://schemas.microsoft.com/office/powerpoint/2010/main" val="1126259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8620" y="402802"/>
            <a:ext cx="6995160" cy="16764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88620" y="2346961"/>
            <a:ext cx="6995160" cy="663807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88620" y="9322647"/>
            <a:ext cx="1813560" cy="535517"/>
          </a:xfrm>
          <a:prstGeom prst="rect">
            <a:avLst/>
          </a:prstGeom>
        </p:spPr>
        <p:txBody>
          <a:bodyPr vert="horz" lIns="91440" tIns="45720" rIns="91440" bIns="45720" rtlCol="0" anchor="ctr"/>
          <a:lstStyle>
            <a:lvl1pPr algn="l">
              <a:defRPr sz="1200">
                <a:solidFill>
                  <a:schemeClr val="tx1">
                    <a:tint val="75000"/>
                  </a:schemeClr>
                </a:solidFill>
              </a:defRPr>
            </a:lvl1pPr>
          </a:lstStyle>
          <a:p>
            <a:fld id="{20F0B881-AF0D-7048-8594-855D4CAAAA8E}" type="datetimeFigureOut">
              <a:rPr lang="en-US" smtClean="0"/>
              <a:pPr/>
              <a:t>11/2/2021</a:t>
            </a:fld>
            <a:endParaRPr lang="en-US"/>
          </a:p>
        </p:txBody>
      </p:sp>
      <p:sp>
        <p:nvSpPr>
          <p:cNvPr id="5" name="Footer Placeholder 4"/>
          <p:cNvSpPr>
            <a:spLocks noGrp="1"/>
          </p:cNvSpPr>
          <p:nvPr>
            <p:ph type="ftr" sz="quarter" idx="3"/>
          </p:nvPr>
        </p:nvSpPr>
        <p:spPr>
          <a:xfrm>
            <a:off x="2655570" y="9322647"/>
            <a:ext cx="2461260" cy="53551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570220" y="9322647"/>
            <a:ext cx="1813560" cy="535517"/>
          </a:xfrm>
          <a:prstGeom prst="rect">
            <a:avLst/>
          </a:prstGeom>
        </p:spPr>
        <p:txBody>
          <a:bodyPr vert="horz" lIns="91440" tIns="45720" rIns="91440" bIns="45720" rtlCol="0" anchor="ctr"/>
          <a:lstStyle>
            <a:lvl1pPr algn="r">
              <a:defRPr sz="1200">
                <a:solidFill>
                  <a:schemeClr val="tx1">
                    <a:tint val="75000"/>
                  </a:schemeClr>
                </a:solidFill>
              </a:defRPr>
            </a:lvl1pPr>
          </a:lstStyle>
          <a:p>
            <a:fld id="{779B4903-6F1A-1F4E-AEB8-CD40D9C90940}" type="slidenum">
              <a:rPr lang="en-US" smtClean="0"/>
              <a:pPr/>
              <a:t>‹#›</a:t>
            </a:fld>
            <a:endParaRPr lang="en-US"/>
          </a:p>
        </p:txBody>
      </p:sp>
    </p:spTree>
    <p:extLst>
      <p:ext uri="{BB962C8B-B14F-4D97-AF65-F5344CB8AC3E}">
        <p14:creationId xmlns:p14="http://schemas.microsoft.com/office/powerpoint/2010/main" val="40329216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4" name="TextBox 23"/>
          <p:cNvSpPr txBox="1"/>
          <p:nvPr/>
        </p:nvSpPr>
        <p:spPr>
          <a:xfrm>
            <a:off x="851649" y="553968"/>
            <a:ext cx="5904231" cy="2123658"/>
          </a:xfrm>
          <a:prstGeom prst="rect">
            <a:avLst/>
          </a:prstGeom>
          <a:noFill/>
        </p:spPr>
        <p:txBody>
          <a:bodyPr wrap="square" rtlCol="0">
            <a:spAutoFit/>
          </a:bodyPr>
          <a:lstStyle/>
          <a:p>
            <a:r>
              <a:rPr lang="en-US" sz="6600" dirty="0">
                <a:latin typeface="KG Eyes Wide Open"/>
                <a:cs typeface="KG Eyes Wide Open"/>
              </a:rPr>
              <a:t>Gatlin’s Gazette</a:t>
            </a:r>
          </a:p>
        </p:txBody>
      </p:sp>
      <p:sp>
        <p:nvSpPr>
          <p:cNvPr id="9" name="TextBox 8"/>
          <p:cNvSpPr txBox="1"/>
          <p:nvPr/>
        </p:nvSpPr>
        <p:spPr>
          <a:xfrm>
            <a:off x="4314029" y="2094435"/>
            <a:ext cx="2155010" cy="400110"/>
          </a:xfrm>
          <a:prstGeom prst="rect">
            <a:avLst/>
          </a:prstGeom>
          <a:noFill/>
        </p:spPr>
        <p:txBody>
          <a:bodyPr wrap="square" rtlCol="0">
            <a:spAutoFit/>
          </a:bodyPr>
          <a:lstStyle/>
          <a:p>
            <a:pPr algn="r"/>
            <a:r>
              <a:rPr lang="en-US" sz="2000" dirty="0">
                <a:latin typeface="Shadows Into Light"/>
                <a:cs typeface="Shadows Into Light"/>
              </a:rPr>
              <a:t>November 2021</a:t>
            </a:r>
          </a:p>
        </p:txBody>
      </p:sp>
      <p:sp>
        <p:nvSpPr>
          <p:cNvPr id="10" name="TextBox 9"/>
          <p:cNvSpPr txBox="1"/>
          <p:nvPr/>
        </p:nvSpPr>
        <p:spPr>
          <a:xfrm>
            <a:off x="647700" y="2500304"/>
            <a:ext cx="3385924" cy="646331"/>
          </a:xfrm>
          <a:prstGeom prst="rect">
            <a:avLst/>
          </a:prstGeom>
          <a:noFill/>
        </p:spPr>
        <p:txBody>
          <a:bodyPr wrap="square" rtlCol="0">
            <a:spAutoFit/>
          </a:bodyPr>
          <a:lstStyle/>
          <a:p>
            <a:pPr algn="ctr"/>
            <a:r>
              <a:rPr lang="en-US" b="1" dirty="0">
                <a:latin typeface="Shadows Into Light"/>
                <a:cs typeface="Shadows Into Light"/>
              </a:rPr>
              <a:t>Message From</a:t>
            </a:r>
          </a:p>
          <a:p>
            <a:pPr algn="ctr"/>
            <a:r>
              <a:rPr lang="en-US" b="1" dirty="0">
                <a:latin typeface="Shadows Into Light"/>
                <a:cs typeface="Shadows Into Light"/>
              </a:rPr>
              <a:t>The Teacher</a:t>
            </a:r>
          </a:p>
        </p:txBody>
      </p:sp>
      <p:sp>
        <p:nvSpPr>
          <p:cNvPr id="21" name="TextBox 20"/>
          <p:cNvSpPr txBox="1"/>
          <p:nvPr/>
        </p:nvSpPr>
        <p:spPr>
          <a:xfrm>
            <a:off x="3795562" y="2652704"/>
            <a:ext cx="3367107" cy="353943"/>
          </a:xfrm>
          <a:prstGeom prst="rect">
            <a:avLst/>
          </a:prstGeom>
          <a:noFill/>
        </p:spPr>
        <p:txBody>
          <a:bodyPr wrap="square" rtlCol="0">
            <a:spAutoFit/>
          </a:bodyPr>
          <a:lstStyle/>
          <a:p>
            <a:pPr algn="ctr"/>
            <a:r>
              <a:rPr lang="en-US" sz="1700" b="1" dirty="0">
                <a:latin typeface="Shadows Into Light"/>
                <a:cs typeface="Shadows Into Light"/>
              </a:rPr>
              <a:t>Important Dates</a:t>
            </a:r>
          </a:p>
        </p:txBody>
      </p:sp>
      <p:sp>
        <p:nvSpPr>
          <p:cNvPr id="22" name="TextBox 21"/>
          <p:cNvSpPr txBox="1"/>
          <p:nvPr/>
        </p:nvSpPr>
        <p:spPr>
          <a:xfrm>
            <a:off x="1019060" y="5677273"/>
            <a:ext cx="2456276" cy="461665"/>
          </a:xfrm>
          <a:prstGeom prst="rect">
            <a:avLst/>
          </a:prstGeom>
          <a:noFill/>
        </p:spPr>
        <p:txBody>
          <a:bodyPr wrap="square" rtlCol="0">
            <a:spAutoFit/>
          </a:bodyPr>
          <a:lstStyle/>
          <a:p>
            <a:pPr algn="ctr"/>
            <a:r>
              <a:rPr lang="en-US" sz="2400" b="1" dirty="0">
                <a:latin typeface="Shadows Into Light"/>
                <a:cs typeface="Shadows Into Light"/>
              </a:rPr>
              <a:t>Reminders</a:t>
            </a:r>
          </a:p>
        </p:txBody>
      </p:sp>
      <p:sp>
        <p:nvSpPr>
          <p:cNvPr id="23" name="TextBox 22"/>
          <p:cNvSpPr txBox="1"/>
          <p:nvPr/>
        </p:nvSpPr>
        <p:spPr>
          <a:xfrm>
            <a:off x="3850232" y="5791573"/>
            <a:ext cx="2999898" cy="369332"/>
          </a:xfrm>
          <a:prstGeom prst="rect">
            <a:avLst/>
          </a:prstGeom>
          <a:noFill/>
        </p:spPr>
        <p:txBody>
          <a:bodyPr wrap="square" rtlCol="0">
            <a:spAutoFit/>
          </a:bodyPr>
          <a:lstStyle/>
          <a:p>
            <a:pPr algn="ctr"/>
            <a:r>
              <a:rPr lang="en-US" b="1" dirty="0">
                <a:latin typeface="Shadows Into Light"/>
                <a:cs typeface="Shadows Into Light"/>
              </a:rPr>
              <a:t>What’s Coming Up In…</a:t>
            </a:r>
          </a:p>
        </p:txBody>
      </p:sp>
      <p:sp>
        <p:nvSpPr>
          <p:cNvPr id="26" name="TextBox 25"/>
          <p:cNvSpPr txBox="1"/>
          <p:nvPr/>
        </p:nvSpPr>
        <p:spPr>
          <a:xfrm>
            <a:off x="941945" y="7898930"/>
            <a:ext cx="2640102" cy="400110"/>
          </a:xfrm>
          <a:prstGeom prst="rect">
            <a:avLst/>
          </a:prstGeom>
          <a:noFill/>
        </p:spPr>
        <p:txBody>
          <a:bodyPr wrap="square" rtlCol="0">
            <a:spAutoFit/>
          </a:bodyPr>
          <a:lstStyle/>
          <a:p>
            <a:pPr algn="ctr"/>
            <a:r>
              <a:rPr lang="en-US" sz="2000" b="1" dirty="0">
                <a:latin typeface="Shadows Into Light"/>
                <a:cs typeface="Shadows Into Light"/>
              </a:rPr>
              <a:t>Contact Ms. Gatlin</a:t>
            </a:r>
          </a:p>
        </p:txBody>
      </p:sp>
      <p:sp>
        <p:nvSpPr>
          <p:cNvPr id="27" name="TextBox 26"/>
          <p:cNvSpPr txBox="1"/>
          <p:nvPr/>
        </p:nvSpPr>
        <p:spPr>
          <a:xfrm>
            <a:off x="949006" y="3248234"/>
            <a:ext cx="2990126" cy="2092881"/>
          </a:xfrm>
          <a:prstGeom prst="rect">
            <a:avLst/>
          </a:prstGeom>
          <a:noFill/>
        </p:spPr>
        <p:txBody>
          <a:bodyPr wrap="square" rtlCol="0">
            <a:spAutoFit/>
          </a:bodyPr>
          <a:lstStyle/>
          <a:p>
            <a:r>
              <a:rPr lang="en-US" sz="1300" dirty="0">
                <a:latin typeface="Comic Sans MS" panose="030F0702030302020204" pitchFamily="66" charset="0"/>
              </a:rPr>
              <a:t>Please read every night!!. Please allow your students to practice at home on Moby Max, Prodigy, and </a:t>
            </a:r>
            <a:r>
              <a:rPr lang="en-US" sz="1300" dirty="0" err="1">
                <a:latin typeface="Comic Sans MS" panose="030F0702030302020204" pitchFamily="66" charset="0"/>
              </a:rPr>
              <a:t>Kidsa</a:t>
            </a:r>
            <a:r>
              <a:rPr lang="en-US" sz="1300" dirty="0">
                <a:latin typeface="Comic Sans MS" panose="030F0702030302020204" pitchFamily="66" charset="0"/>
              </a:rPr>
              <a:t>-z!! Also practice adding details to sentences, spelling words, adding, subtracting, and multiplying numbers. Please sign the agenda every night. Write the title of the book your child reads in the agenda too. </a:t>
            </a:r>
          </a:p>
        </p:txBody>
      </p:sp>
      <p:sp>
        <p:nvSpPr>
          <p:cNvPr id="28" name="TextBox 27"/>
          <p:cNvSpPr txBox="1"/>
          <p:nvPr/>
        </p:nvSpPr>
        <p:spPr>
          <a:xfrm>
            <a:off x="4033624" y="3071016"/>
            <a:ext cx="2816506" cy="954107"/>
          </a:xfrm>
          <a:prstGeom prst="rect">
            <a:avLst/>
          </a:prstGeom>
          <a:noFill/>
        </p:spPr>
        <p:txBody>
          <a:bodyPr wrap="square" rtlCol="0">
            <a:spAutoFit/>
          </a:bodyPr>
          <a:lstStyle/>
          <a:p>
            <a:r>
              <a:rPr lang="en-US" sz="1400" b="1" dirty="0">
                <a:latin typeface="Calibri" panose="020F0502020204030204" pitchFamily="34" charset="0"/>
                <a:ea typeface="Calibri" panose="020F0502020204030204" pitchFamily="34" charset="0"/>
              </a:rPr>
              <a:t>11/10 – Picture retakes/make-ups</a:t>
            </a:r>
          </a:p>
          <a:p>
            <a:r>
              <a:rPr lang="en-US" sz="1400" b="1" dirty="0"/>
              <a:t>11/11 – Veteran’s Day</a:t>
            </a:r>
          </a:p>
          <a:p>
            <a:r>
              <a:rPr lang="en-US" sz="1400" b="1" dirty="0"/>
              <a:t>11/15 – Progress reports go home</a:t>
            </a:r>
          </a:p>
          <a:p>
            <a:r>
              <a:rPr lang="en-US" sz="1400" b="1" dirty="0"/>
              <a:t>11/22-26 – Thanksgiving Break</a:t>
            </a:r>
          </a:p>
        </p:txBody>
      </p:sp>
      <p:sp>
        <p:nvSpPr>
          <p:cNvPr id="29" name="TextBox 28"/>
          <p:cNvSpPr txBox="1"/>
          <p:nvPr/>
        </p:nvSpPr>
        <p:spPr>
          <a:xfrm>
            <a:off x="878254" y="6006394"/>
            <a:ext cx="2703793" cy="1892826"/>
          </a:xfrm>
          <a:prstGeom prst="rect">
            <a:avLst/>
          </a:prstGeom>
          <a:noFill/>
        </p:spPr>
        <p:txBody>
          <a:bodyPr wrap="square" rtlCol="0">
            <a:spAutoFit/>
          </a:bodyPr>
          <a:lstStyle/>
          <a:p>
            <a:pPr marL="285750" indent="-285750">
              <a:buFont typeface="Wingdings" charset="2"/>
              <a:buChar char="ü"/>
            </a:pPr>
            <a:r>
              <a:rPr lang="en-US" sz="1100" dirty="0">
                <a:latin typeface="Palatino Linotype" panose="02040502050505030304" pitchFamily="18" charset="0"/>
                <a:cs typeface="Shadows Into Light"/>
              </a:rPr>
              <a:t>All transportation changes must be in writing (a note, not in the agenda). Emails and texts are not accepted.</a:t>
            </a:r>
          </a:p>
          <a:p>
            <a:pPr marL="285750" indent="-285750">
              <a:buFont typeface="Wingdings" charset="2"/>
              <a:buChar char="ü"/>
            </a:pPr>
            <a:r>
              <a:rPr lang="en-US" sz="1100" dirty="0">
                <a:latin typeface="Palatino Linotype" panose="02040502050505030304" pitchFamily="18" charset="0"/>
                <a:cs typeface="Shadows Into Light"/>
              </a:rPr>
              <a:t>School begins at 7:30, and ends at 2:30.</a:t>
            </a:r>
          </a:p>
          <a:p>
            <a:pPr marL="285750" indent="-285750">
              <a:buFont typeface="Wingdings" charset="2"/>
              <a:buChar char="ü"/>
            </a:pPr>
            <a:r>
              <a:rPr lang="en-US" sz="1100" dirty="0">
                <a:latin typeface="Palatino Linotype" panose="02040502050505030304" pitchFamily="18" charset="0"/>
                <a:cs typeface="Shadows Into Light"/>
              </a:rPr>
              <a:t>Please sign the agenda and log the books read each night. Students are to read 20 minutes every night.</a:t>
            </a:r>
          </a:p>
          <a:p>
            <a:endParaRPr lang="en-US" dirty="0">
              <a:latin typeface="Shadows Into Light"/>
              <a:cs typeface="Shadows Into Light"/>
            </a:endParaRPr>
          </a:p>
        </p:txBody>
      </p:sp>
      <p:sp>
        <p:nvSpPr>
          <p:cNvPr id="30" name="TextBox 29"/>
          <p:cNvSpPr txBox="1"/>
          <p:nvPr/>
        </p:nvSpPr>
        <p:spPr>
          <a:xfrm>
            <a:off x="3810537" y="6160905"/>
            <a:ext cx="2960317" cy="3154710"/>
          </a:xfrm>
          <a:prstGeom prst="rect">
            <a:avLst/>
          </a:prstGeom>
          <a:noFill/>
        </p:spPr>
        <p:txBody>
          <a:bodyPr wrap="square" rtlCol="0">
            <a:spAutoFit/>
          </a:bodyPr>
          <a:lstStyle/>
          <a:p>
            <a:r>
              <a:rPr sz="1100" dirty="0">
                <a:latin typeface="Britannic Bold" panose="020B0903060703020204" pitchFamily="34" charset="0"/>
              </a:rPr>
              <a:t>Reading:</a:t>
            </a:r>
            <a:r>
              <a:rPr lang="en-US" sz="1100" dirty="0">
                <a:latin typeface="Britannic Bold" panose="020B0903060703020204" pitchFamily="34" charset="0"/>
              </a:rPr>
              <a:t> We are working on non-fiction/informational stories; main idea, key details, facts, pictures, compare/contrast</a:t>
            </a:r>
          </a:p>
          <a:p>
            <a:r>
              <a:rPr sz="1100" dirty="0">
                <a:latin typeface="Britannic Bold" panose="020B0903060703020204" pitchFamily="34" charset="0"/>
              </a:rPr>
              <a:t>Language Arts:</a:t>
            </a:r>
            <a:r>
              <a:rPr lang="en-US" sz="1100" dirty="0">
                <a:latin typeface="Britannic Bold" panose="020B0903060703020204" pitchFamily="34" charset="0"/>
              </a:rPr>
              <a:t> We are learning about nouns, pronouns, verbs, adjectives, and adverbs. We are working on informational and opinion writing.</a:t>
            </a:r>
          </a:p>
          <a:p>
            <a:r>
              <a:rPr sz="1100" dirty="0">
                <a:latin typeface="Britannic Bold" panose="020B0903060703020204" pitchFamily="34" charset="0"/>
              </a:rPr>
              <a:t>Math:</a:t>
            </a:r>
            <a:r>
              <a:rPr lang="en-US" sz="1100" dirty="0">
                <a:latin typeface="Britannic Bold" panose="020B0903060703020204" pitchFamily="34" charset="0"/>
              </a:rPr>
              <a:t> We are working on multiplication (skip counting, groups, sets, arrays, repeated addition), addition and subtraction with regrouping,</a:t>
            </a:r>
          </a:p>
          <a:p>
            <a:r>
              <a:rPr lang="en-US" sz="1100" dirty="0">
                <a:latin typeface="Britannic Bold" panose="020B0903060703020204" pitchFamily="34" charset="0"/>
              </a:rPr>
              <a:t>Science</a:t>
            </a:r>
            <a:r>
              <a:rPr sz="1100" dirty="0">
                <a:latin typeface="Britannic Bold" panose="020B0903060703020204" pitchFamily="34" charset="0"/>
              </a:rPr>
              <a:t>:</a:t>
            </a:r>
            <a:r>
              <a:rPr lang="en-US" sz="1100" dirty="0">
                <a:latin typeface="Britannic Bold" panose="020B0903060703020204" pitchFamily="34" charset="0"/>
              </a:rPr>
              <a:t> We are studying Habitats in Georgia.</a:t>
            </a:r>
          </a:p>
          <a:p>
            <a:r>
              <a:rPr lang="en-US" sz="1100" dirty="0">
                <a:latin typeface="Britannic Bold" panose="020B0903060703020204" pitchFamily="34" charset="0"/>
              </a:rPr>
              <a:t>Homework: Read 20 minutes each night and study for any upcoming quizzes or tests. Practice addition and subtraction with regrouping. </a:t>
            </a:r>
            <a:endParaRPr sz="1100" dirty="0">
              <a:latin typeface="Britannic Bold" panose="020B0903060703020204" pitchFamily="34" charset="0"/>
            </a:endParaRPr>
          </a:p>
          <a:p>
            <a:endParaRPr lang="en-US" sz="1200" dirty="0">
              <a:latin typeface="Shadows Into Light"/>
              <a:cs typeface="Shadows Into Light"/>
            </a:endParaRPr>
          </a:p>
        </p:txBody>
      </p:sp>
      <p:sp>
        <p:nvSpPr>
          <p:cNvPr id="31" name="TextBox 30"/>
          <p:cNvSpPr txBox="1"/>
          <p:nvPr/>
        </p:nvSpPr>
        <p:spPr>
          <a:xfrm>
            <a:off x="941946" y="8357651"/>
            <a:ext cx="2853616" cy="523220"/>
          </a:xfrm>
          <a:prstGeom prst="rect">
            <a:avLst/>
          </a:prstGeom>
          <a:noFill/>
        </p:spPr>
        <p:txBody>
          <a:bodyPr wrap="square" rtlCol="0">
            <a:spAutoFit/>
          </a:bodyPr>
          <a:lstStyle/>
          <a:p>
            <a:r>
              <a:rPr lang="en-US" sz="1400" dirty="0">
                <a:latin typeface="Shadows Into Light"/>
                <a:cs typeface="Shadows Into Light"/>
              </a:rPr>
              <a:t>• </a:t>
            </a:r>
            <a:r>
              <a:rPr lang="en-US" sz="1400" b="1" dirty="0">
                <a:latin typeface="Shadows Into Light"/>
                <a:cs typeface="Shadows Into Light"/>
              </a:rPr>
              <a:t>Email:</a:t>
            </a:r>
            <a:r>
              <a:rPr lang="en-US" sz="1400" dirty="0">
                <a:latin typeface="Shadows Into Light"/>
                <a:cs typeface="Shadows Into Light"/>
              </a:rPr>
              <a:t> sgatlin@cartersvilleschools.org</a:t>
            </a:r>
          </a:p>
        </p:txBody>
      </p:sp>
      <p:sp>
        <p:nvSpPr>
          <p:cNvPr id="18" name="TextBox 17"/>
          <p:cNvSpPr txBox="1"/>
          <p:nvPr/>
        </p:nvSpPr>
        <p:spPr>
          <a:xfrm>
            <a:off x="4126687" y="4554550"/>
            <a:ext cx="1772873" cy="969496"/>
          </a:xfrm>
          <a:prstGeom prst="rect">
            <a:avLst/>
          </a:prstGeom>
          <a:noFill/>
        </p:spPr>
        <p:txBody>
          <a:bodyPr wrap="square" rtlCol="0">
            <a:spAutoFit/>
          </a:bodyPr>
          <a:lstStyle/>
          <a:p>
            <a:pPr algn="ctr"/>
            <a:r>
              <a:rPr lang="en-US" sz="1400" b="1" i="1" u="sng" dirty="0"/>
              <a:t>October Birthdays</a:t>
            </a:r>
          </a:p>
          <a:p>
            <a:pPr algn="ctr"/>
            <a:endParaRPr lang="en-US" sz="1200" dirty="0"/>
          </a:p>
          <a:p>
            <a:r>
              <a:rPr lang="en-US" sz="1200" dirty="0"/>
              <a:t> </a:t>
            </a:r>
            <a:r>
              <a:rPr lang="en-US" sz="2000" b="1" dirty="0"/>
              <a:t>Case 11/29</a:t>
            </a:r>
          </a:p>
          <a:p>
            <a:endParaRPr lang="en-US" sz="1100" dirty="0"/>
          </a:p>
        </p:txBody>
      </p:sp>
      <p:pic>
        <p:nvPicPr>
          <p:cNvPr id="2" name="Picture 1" descr="&lt;strong&gt;balloon&lt;/strong&gt; clipart - kamaci images - Blog.h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79042" y="4698985"/>
            <a:ext cx="570149" cy="837713"/>
          </a:xfrm>
          <a:prstGeom prst="rect">
            <a:avLst/>
          </a:prstGeom>
        </p:spPr>
      </p:pic>
      <p:pic>
        <p:nvPicPr>
          <p:cNvPr id="3" name="Picture 2" descr="Clipart - &lt;strong&gt;Ladybug&lt;/strong&gt;"/>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33983" y="1420280"/>
            <a:ext cx="696127" cy="929231"/>
          </a:xfrm>
          <a:prstGeom prst="rect">
            <a:avLst/>
          </a:prstGeom>
        </p:spPr>
      </p:pic>
    </p:spTree>
    <p:extLst>
      <p:ext uri="{BB962C8B-B14F-4D97-AF65-F5344CB8AC3E}">
        <p14:creationId xmlns:p14="http://schemas.microsoft.com/office/powerpoint/2010/main" val="39450669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669</TotalTime>
  <Words>277</Words>
  <Application>Microsoft Office PowerPoint</Application>
  <PresentationFormat>Custom</PresentationFormat>
  <Paragraphs>25</Paragraphs>
  <Slides>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Arial</vt:lpstr>
      <vt:lpstr>Britannic Bold</vt:lpstr>
      <vt:lpstr>Calibri</vt:lpstr>
      <vt:lpstr>Comic Sans MS</vt:lpstr>
      <vt:lpstr>KG Eyes Wide Open</vt:lpstr>
      <vt:lpstr>Palatino Linotype</vt:lpstr>
      <vt:lpstr>Shadows Into Light</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Rebecca Levine</dc:creator>
  <cp:lastModifiedBy>Susanne Gatlin</cp:lastModifiedBy>
  <cp:revision>31</cp:revision>
  <dcterms:created xsi:type="dcterms:W3CDTF">2018-08-16T01:59:38Z</dcterms:created>
  <dcterms:modified xsi:type="dcterms:W3CDTF">2021-11-02T19:19:10Z</dcterms:modified>
</cp:coreProperties>
</file>