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80" r:id="rId11"/>
  </p:sldMasterIdLst>
  <p:notesMasterIdLst>
    <p:notesMasterId r:id="rId51"/>
  </p:notesMasterIdLst>
  <p:sldIdLst>
    <p:sldId id="257" r:id="rId12"/>
    <p:sldId id="297" r:id="rId13"/>
    <p:sldId id="258" r:id="rId14"/>
    <p:sldId id="259" r:id="rId15"/>
    <p:sldId id="260" r:id="rId16"/>
    <p:sldId id="261" r:id="rId17"/>
    <p:sldId id="262" r:id="rId18"/>
    <p:sldId id="264" r:id="rId19"/>
    <p:sldId id="263" r:id="rId20"/>
    <p:sldId id="298" r:id="rId21"/>
    <p:sldId id="271" r:id="rId22"/>
    <p:sldId id="278" r:id="rId23"/>
    <p:sldId id="272" r:id="rId24"/>
    <p:sldId id="273" r:id="rId25"/>
    <p:sldId id="274" r:id="rId26"/>
    <p:sldId id="275" r:id="rId27"/>
    <p:sldId id="276" r:id="rId28"/>
    <p:sldId id="277" r:id="rId29"/>
    <p:sldId id="265" r:id="rId30"/>
    <p:sldId id="279" r:id="rId31"/>
    <p:sldId id="280" r:id="rId32"/>
    <p:sldId id="281" r:id="rId33"/>
    <p:sldId id="268" r:id="rId34"/>
    <p:sldId id="299" r:id="rId35"/>
    <p:sldId id="300" r:id="rId36"/>
    <p:sldId id="301" r:id="rId37"/>
    <p:sldId id="302" r:id="rId38"/>
    <p:sldId id="303" r:id="rId39"/>
    <p:sldId id="282" r:id="rId40"/>
    <p:sldId id="283" r:id="rId41"/>
    <p:sldId id="285" r:id="rId42"/>
    <p:sldId id="287" r:id="rId43"/>
    <p:sldId id="288" r:id="rId44"/>
    <p:sldId id="289" r:id="rId45"/>
    <p:sldId id="284" r:id="rId46"/>
    <p:sldId id="290" r:id="rId47"/>
    <p:sldId id="291" r:id="rId48"/>
    <p:sldId id="296" r:id="rId49"/>
    <p:sldId id="294" r:id="rId5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C788E"/>
    <a:srgbClr val="1B311F"/>
    <a:srgbClr val="422C16"/>
    <a:srgbClr val="006666"/>
    <a:srgbClr val="0099CC"/>
    <a:srgbClr val="660066"/>
    <a:srgbClr val="660033"/>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4" autoAdjust="0"/>
    <p:restoredTop sz="94667" autoAdjust="0"/>
  </p:normalViewPr>
  <p:slideViewPr>
    <p:cSldViewPr>
      <p:cViewPr varScale="1">
        <p:scale>
          <a:sx n="104" d="100"/>
          <a:sy n="104" d="100"/>
        </p:scale>
        <p:origin x="1134" y="114"/>
      </p:cViewPr>
      <p:guideLst>
        <p:guide orient="horz" pos="2160"/>
        <p:guide pos="2880"/>
      </p:guideLst>
    </p:cSldViewPr>
  </p:slideViewPr>
  <p:outlineViewPr>
    <p:cViewPr>
      <p:scale>
        <a:sx n="33" d="100"/>
        <a:sy n="33" d="100"/>
      </p:scale>
      <p:origin x="0" y="-5814"/>
    </p:cViewPr>
  </p:outlineViewPr>
  <p:notesTextViewPr>
    <p:cViewPr>
      <p:scale>
        <a:sx n="100" d="100"/>
        <a:sy n="100" d="100"/>
      </p:scale>
      <p:origin x="0" y="0"/>
    </p:cViewPr>
  </p:notesTextViewPr>
  <p:sorterViewPr>
    <p:cViewPr>
      <p:scale>
        <a:sx n="100" d="100"/>
        <a:sy n="100" d="100"/>
      </p:scale>
      <p:origin x="0" y="-6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8838-0280-4535-99EA-F155C2E9E22A}" type="datetimeFigureOut">
              <a:rPr lang="en-US" smtClean="0"/>
              <a:t>3/2/2021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A31BA-FF9F-43FA-9963-E1CBF3F8F590}" type="slidenum">
              <a:rPr lang="en-US" smtClean="0"/>
              <a:t>‹#›</a:t>
            </a:fld>
            <a:endParaRPr lang="en-US"/>
          </a:p>
        </p:txBody>
      </p:sp>
    </p:spTree>
    <p:extLst>
      <p:ext uri="{BB962C8B-B14F-4D97-AF65-F5344CB8AC3E}">
        <p14:creationId xmlns:p14="http://schemas.microsoft.com/office/powerpoint/2010/main" val="321604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a:t>
            </a:r>
          </a:p>
        </p:txBody>
      </p:sp>
      <p:sp>
        <p:nvSpPr>
          <p:cNvPr id="4" name="Slide Number Placeholder 3"/>
          <p:cNvSpPr>
            <a:spLocks noGrp="1"/>
          </p:cNvSpPr>
          <p:nvPr>
            <p:ph type="sldNum" sz="quarter" idx="10"/>
          </p:nvPr>
        </p:nvSpPr>
        <p:spPr/>
        <p:txBody>
          <a:bodyPr/>
          <a:lstStyle/>
          <a:p>
            <a:fld id="{E16A31BA-FF9F-43FA-9963-E1CBF3F8F590}" type="slidenum">
              <a:rPr lang="en-US" smtClean="0"/>
              <a:t>1</a:t>
            </a:fld>
            <a:endParaRPr lang="en-US"/>
          </a:p>
        </p:txBody>
      </p:sp>
    </p:spTree>
    <p:extLst>
      <p:ext uri="{BB962C8B-B14F-4D97-AF65-F5344CB8AC3E}">
        <p14:creationId xmlns:p14="http://schemas.microsoft.com/office/powerpoint/2010/main" val="158077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diagram to illustrate the concepts of high pressure/clear</a:t>
            </a:r>
            <a:r>
              <a:rPr lang="en-US" baseline="0" dirty="0"/>
              <a:t> skies and low pressure/cloudy skies.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10</a:t>
            </a:fld>
            <a:endParaRPr lang="en-US"/>
          </a:p>
        </p:txBody>
      </p:sp>
    </p:spTree>
    <p:extLst>
      <p:ext uri="{BB962C8B-B14F-4D97-AF65-F5344CB8AC3E}">
        <p14:creationId xmlns:p14="http://schemas.microsoft.com/office/powerpoint/2010/main" val="55699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 The</a:t>
            </a:r>
            <a:r>
              <a:rPr lang="en-US" baseline="0" dirty="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11</a:t>
            </a:fld>
            <a:endParaRPr lang="en-US"/>
          </a:p>
        </p:txBody>
      </p:sp>
    </p:spTree>
    <p:extLst>
      <p:ext uri="{BB962C8B-B14F-4D97-AF65-F5344CB8AC3E}">
        <p14:creationId xmlns:p14="http://schemas.microsoft.com/office/powerpoint/2010/main" val="212940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use the funny slide to reinforce the meaning of front.</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12</a:t>
            </a:fld>
            <a:endParaRPr lang="en-US"/>
          </a:p>
        </p:txBody>
      </p:sp>
    </p:spTree>
    <p:extLst>
      <p:ext uri="{BB962C8B-B14F-4D97-AF65-F5344CB8AC3E}">
        <p14:creationId xmlns:p14="http://schemas.microsoft.com/office/powerpoint/2010/main" val="4003940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pose the question to the class and briefly discuss student responses.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13</a:t>
            </a:fld>
            <a:endParaRPr lang="en-US"/>
          </a:p>
        </p:txBody>
      </p:sp>
    </p:spTree>
    <p:extLst>
      <p:ext uri="{BB962C8B-B14F-4D97-AF65-F5344CB8AC3E}">
        <p14:creationId xmlns:p14="http://schemas.microsoft.com/office/powerpoint/2010/main" val="1451535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 The</a:t>
            </a:r>
            <a:r>
              <a:rPr lang="en-US" baseline="0" dirty="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14</a:t>
            </a:fld>
            <a:endParaRPr lang="en-US"/>
          </a:p>
        </p:txBody>
      </p:sp>
    </p:spTree>
    <p:extLst>
      <p:ext uri="{BB962C8B-B14F-4D97-AF65-F5344CB8AC3E}">
        <p14:creationId xmlns:p14="http://schemas.microsoft.com/office/powerpoint/2010/main" val="826158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15</a:t>
            </a:fld>
            <a:endParaRPr lang="en-US"/>
          </a:p>
        </p:txBody>
      </p:sp>
    </p:spTree>
    <p:extLst>
      <p:ext uri="{BB962C8B-B14F-4D97-AF65-F5344CB8AC3E}">
        <p14:creationId xmlns:p14="http://schemas.microsoft.com/office/powerpoint/2010/main" val="1909252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 The</a:t>
            </a:r>
            <a:r>
              <a:rPr lang="en-US" baseline="0" dirty="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16</a:t>
            </a:fld>
            <a:endParaRPr lang="en-US"/>
          </a:p>
        </p:txBody>
      </p:sp>
    </p:spTree>
    <p:extLst>
      <p:ext uri="{BB962C8B-B14F-4D97-AF65-F5344CB8AC3E}">
        <p14:creationId xmlns:p14="http://schemas.microsoft.com/office/powerpoint/2010/main" val="386686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images to illustrate</a:t>
            </a:r>
            <a:r>
              <a:rPr lang="en-US" baseline="0" dirty="0"/>
              <a:t> a cold front.</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17</a:t>
            </a:fld>
            <a:endParaRPr lang="en-US"/>
          </a:p>
        </p:txBody>
      </p:sp>
    </p:spTree>
    <p:extLst>
      <p:ext uri="{BB962C8B-B14F-4D97-AF65-F5344CB8AC3E}">
        <p14:creationId xmlns:p14="http://schemas.microsoft.com/office/powerpoint/2010/main" val="3380996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a:t>
            </a:r>
            <a:r>
              <a:rPr lang="en-US" baseline="0" dirty="0"/>
              <a:t> the animation to illustrate a cold front advancing.</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18</a:t>
            </a:fld>
            <a:endParaRPr lang="en-US"/>
          </a:p>
        </p:txBody>
      </p:sp>
    </p:spTree>
    <p:extLst>
      <p:ext uri="{BB962C8B-B14F-4D97-AF65-F5344CB8AC3E}">
        <p14:creationId xmlns:p14="http://schemas.microsoft.com/office/powerpoint/2010/main" val="3463770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pictures</a:t>
            </a:r>
            <a:r>
              <a:rPr lang="en-US" baseline="0" dirty="0"/>
              <a:t> to reinforce cold air sinking or being beneath warm air. The teacher may want to discuss the bull dozer image and how it could illustrate an advancing cold front.</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19</a:t>
            </a:fld>
            <a:endParaRPr lang="en-US"/>
          </a:p>
        </p:txBody>
      </p:sp>
    </p:spTree>
    <p:extLst>
      <p:ext uri="{BB962C8B-B14F-4D97-AF65-F5344CB8AC3E}">
        <p14:creationId xmlns:p14="http://schemas.microsoft.com/office/powerpoint/2010/main" val="284453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introduce the essential question for the lesson.</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a:t>
            </a:fld>
            <a:endParaRPr lang="en-US"/>
          </a:p>
        </p:txBody>
      </p:sp>
    </p:spTree>
    <p:extLst>
      <p:ext uri="{BB962C8B-B14F-4D97-AF65-F5344CB8AC3E}">
        <p14:creationId xmlns:p14="http://schemas.microsoft.com/office/powerpoint/2010/main" val="185840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 The</a:t>
            </a:r>
            <a:r>
              <a:rPr lang="en-US" baseline="0" dirty="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20</a:t>
            </a:fld>
            <a:endParaRPr lang="en-US"/>
          </a:p>
        </p:txBody>
      </p:sp>
    </p:spTree>
    <p:extLst>
      <p:ext uri="{BB962C8B-B14F-4D97-AF65-F5344CB8AC3E}">
        <p14:creationId xmlns:p14="http://schemas.microsoft.com/office/powerpoint/2010/main" val="1683641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use the diagrams to illustrate a warm front approaching.</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21</a:t>
            </a:fld>
            <a:endParaRPr lang="en-US"/>
          </a:p>
        </p:txBody>
      </p:sp>
    </p:spTree>
    <p:extLst>
      <p:ext uri="{BB962C8B-B14F-4D97-AF65-F5344CB8AC3E}">
        <p14:creationId xmlns:p14="http://schemas.microsoft.com/office/powerpoint/2010/main" val="224513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 The teacher should use</a:t>
            </a:r>
            <a:r>
              <a:rPr lang="en-US" baseline="0" dirty="0"/>
              <a:t> the animation to illustrate a warm front advancing.</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22</a:t>
            </a:fld>
            <a:endParaRPr lang="en-US"/>
          </a:p>
        </p:txBody>
      </p:sp>
    </p:spTree>
    <p:extLst>
      <p:ext uri="{BB962C8B-B14F-4D97-AF65-F5344CB8AC3E}">
        <p14:creationId xmlns:p14="http://schemas.microsoft.com/office/powerpoint/2010/main" val="3626875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present the information on the slide while the students answer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23</a:t>
            </a:fld>
            <a:endParaRPr lang="en-US"/>
          </a:p>
        </p:txBody>
      </p:sp>
    </p:spTree>
    <p:extLst>
      <p:ext uri="{BB962C8B-B14F-4D97-AF65-F5344CB8AC3E}">
        <p14:creationId xmlns:p14="http://schemas.microsoft.com/office/powerpoint/2010/main" val="650472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a:t>
            </a:r>
            <a:r>
              <a:rPr lang="en-US" baseline="0" dirty="0"/>
              <a:t> the information on the slide.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24</a:t>
            </a:fld>
            <a:endParaRPr lang="en-US"/>
          </a:p>
        </p:txBody>
      </p:sp>
    </p:spTree>
    <p:extLst>
      <p:ext uri="{BB962C8B-B14F-4D97-AF65-F5344CB8AC3E}">
        <p14:creationId xmlns:p14="http://schemas.microsoft.com/office/powerpoint/2010/main" val="115757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present the information on the slide. </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25</a:t>
            </a:fld>
            <a:endParaRPr lang="en-US"/>
          </a:p>
        </p:txBody>
      </p:sp>
    </p:spTree>
    <p:extLst>
      <p:ext uri="{BB962C8B-B14F-4D97-AF65-F5344CB8AC3E}">
        <p14:creationId xmlns:p14="http://schemas.microsoft.com/office/powerpoint/2010/main" val="123536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a:t>
            </a:r>
            <a:r>
              <a:rPr lang="en-US" baseline="0" dirty="0"/>
              <a:t>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29</a:t>
            </a:fld>
            <a:endParaRPr lang="en-US"/>
          </a:p>
        </p:txBody>
      </p:sp>
    </p:spTree>
    <p:extLst>
      <p:ext uri="{BB962C8B-B14F-4D97-AF65-F5344CB8AC3E}">
        <p14:creationId xmlns:p14="http://schemas.microsoft.com/office/powerpoint/2010/main" val="904055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diagram to illustrate the formation</a:t>
            </a:r>
            <a:r>
              <a:rPr lang="en-US" baseline="0" dirty="0"/>
              <a:t> of a tornado.</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30</a:t>
            </a:fld>
            <a:endParaRPr lang="en-US"/>
          </a:p>
        </p:txBody>
      </p:sp>
    </p:spTree>
    <p:extLst>
      <p:ext uri="{BB962C8B-B14F-4D97-AF65-F5344CB8AC3E}">
        <p14:creationId xmlns:p14="http://schemas.microsoft.com/office/powerpoint/2010/main" val="2081207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answer</a:t>
            </a:r>
            <a:r>
              <a:rPr lang="en-US" baseline="0" dirty="0"/>
              <a:t>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31</a:t>
            </a:fld>
            <a:endParaRPr lang="en-US"/>
          </a:p>
        </p:txBody>
      </p:sp>
    </p:spTree>
    <p:extLst>
      <p:ext uri="{BB962C8B-B14F-4D97-AF65-F5344CB8AC3E}">
        <p14:creationId xmlns:p14="http://schemas.microsoft.com/office/powerpoint/2010/main" val="941851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a:t>
            </a:r>
            <a:r>
              <a:rPr lang="en-US" baseline="0" dirty="0"/>
              <a:t> </a:t>
            </a:r>
            <a:r>
              <a:rPr lang="en-US" dirty="0"/>
              <a:t>The teacher should present the information on the slide while the students answer</a:t>
            </a:r>
            <a:r>
              <a:rPr lang="en-US" baseline="0" dirty="0"/>
              <a:t>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32</a:t>
            </a:fld>
            <a:endParaRPr lang="en-US"/>
          </a:p>
        </p:txBody>
      </p:sp>
    </p:spTree>
    <p:extLst>
      <p:ext uri="{BB962C8B-B14F-4D97-AF65-F5344CB8AC3E}">
        <p14:creationId xmlns:p14="http://schemas.microsoft.com/office/powerpoint/2010/main" val="356121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introduce the standards that are aligned to the essential question.</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a:t>
            </a:fld>
            <a:endParaRPr lang="en-US"/>
          </a:p>
        </p:txBody>
      </p:sp>
    </p:spTree>
    <p:extLst>
      <p:ext uri="{BB962C8B-B14F-4D97-AF65-F5344CB8AC3E}">
        <p14:creationId xmlns:p14="http://schemas.microsoft.com/office/powerpoint/2010/main" val="2009646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Instructional Approach(s):</a:t>
            </a:r>
            <a:r>
              <a:rPr lang="en-US" baseline="0" dirty="0"/>
              <a:t> </a:t>
            </a:r>
            <a:r>
              <a:rPr lang="en-US" dirty="0"/>
              <a:t>The teacher should present the information on the slide while the students answer</a:t>
            </a:r>
            <a:r>
              <a:rPr lang="en-US" baseline="0" dirty="0"/>
              <a:t>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33</a:t>
            </a:fld>
            <a:endParaRPr lang="en-US"/>
          </a:p>
        </p:txBody>
      </p:sp>
    </p:spTree>
    <p:extLst>
      <p:ext uri="{BB962C8B-B14F-4D97-AF65-F5344CB8AC3E}">
        <p14:creationId xmlns:p14="http://schemas.microsoft.com/office/powerpoint/2010/main" val="3147505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Satellite image of a hurricane.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34</a:t>
            </a:fld>
            <a:endParaRPr lang="en-US"/>
          </a:p>
        </p:txBody>
      </p:sp>
    </p:spTree>
    <p:extLst>
      <p:ext uri="{BB962C8B-B14F-4D97-AF65-F5344CB8AC3E}">
        <p14:creationId xmlns:p14="http://schemas.microsoft.com/office/powerpoint/2010/main" val="1909543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diagram to illustrate the formation of</a:t>
            </a:r>
            <a:r>
              <a:rPr lang="en-US" baseline="0" dirty="0"/>
              <a:t> a hurricane.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35</a:t>
            </a:fld>
            <a:endParaRPr lang="en-US"/>
          </a:p>
        </p:txBody>
      </p:sp>
    </p:spTree>
    <p:extLst>
      <p:ext uri="{BB962C8B-B14F-4D97-AF65-F5344CB8AC3E}">
        <p14:creationId xmlns:p14="http://schemas.microsoft.com/office/powerpoint/2010/main" val="3417043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a:t>
            </a:r>
            <a:r>
              <a:rPr lang="en-US" baseline="0" dirty="0"/>
              <a:t> the diagram to show the travel path of hurricanes. Pose the question to the class and briefly discuss student responses. When ready, click to the next slide to reveal the answer.</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36</a:t>
            </a:fld>
            <a:endParaRPr lang="en-US"/>
          </a:p>
        </p:txBody>
      </p:sp>
    </p:spTree>
    <p:extLst>
      <p:ext uri="{BB962C8B-B14F-4D97-AF65-F5344CB8AC3E}">
        <p14:creationId xmlns:p14="http://schemas.microsoft.com/office/powerpoint/2010/main" val="756164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present the information on the slide while the students answer a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37</a:t>
            </a:fld>
            <a:endParaRPr lang="en-US"/>
          </a:p>
        </p:txBody>
      </p:sp>
    </p:spTree>
    <p:extLst>
      <p:ext uri="{BB962C8B-B14F-4D97-AF65-F5344CB8AC3E}">
        <p14:creationId xmlns:p14="http://schemas.microsoft.com/office/powerpoint/2010/main" val="2413199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 the video clip and discuss the observations</a:t>
            </a:r>
            <a:r>
              <a:rPr lang="en-US" baseline="0" dirty="0"/>
              <a:t> and possible causes with students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38</a:t>
            </a:fld>
            <a:endParaRPr lang="en-US"/>
          </a:p>
        </p:txBody>
      </p:sp>
    </p:spTree>
    <p:extLst>
      <p:ext uri="{BB962C8B-B14F-4D97-AF65-F5344CB8AC3E}">
        <p14:creationId xmlns:p14="http://schemas.microsoft.com/office/powerpoint/2010/main" val="1953430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Instructional Approach(s): Each student should complete the summarizer. </a:t>
            </a:r>
            <a:r>
              <a:rPr lang="en-US" sz="1200" kern="120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E16A31BA-FF9F-43FA-9963-E1CBF3F8F590}" type="slidenum">
              <a:rPr lang="en-US" smtClean="0"/>
              <a:t>39</a:t>
            </a:fld>
            <a:endParaRPr lang="en-US"/>
          </a:p>
        </p:txBody>
      </p:sp>
    </p:spTree>
    <p:extLst>
      <p:ext uri="{BB962C8B-B14F-4D97-AF65-F5344CB8AC3E}">
        <p14:creationId xmlns:p14="http://schemas.microsoft.com/office/powerpoint/2010/main" val="238702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a:t>
            </a:r>
            <a:r>
              <a:rPr lang="en-US" baseline="0" dirty="0"/>
              <a:t> information on the slide while the students record the information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4</a:t>
            </a:fld>
            <a:endParaRPr lang="en-US"/>
          </a:p>
        </p:txBody>
      </p:sp>
    </p:spTree>
    <p:extLst>
      <p:ext uri="{BB962C8B-B14F-4D97-AF65-F5344CB8AC3E}">
        <p14:creationId xmlns:p14="http://schemas.microsoft.com/office/powerpoint/2010/main" val="340203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Students should use the diagram</a:t>
            </a:r>
            <a:r>
              <a:rPr lang="en-US" baseline="0" dirty="0"/>
              <a:t> to label the map on their own notes and answer a few questions on the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5</a:t>
            </a:fld>
            <a:endParaRPr lang="en-US"/>
          </a:p>
        </p:txBody>
      </p:sp>
    </p:spTree>
    <p:extLst>
      <p:ext uri="{BB962C8B-B14F-4D97-AF65-F5344CB8AC3E}">
        <p14:creationId xmlns:p14="http://schemas.microsoft.com/office/powerpoint/2010/main" val="404570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pose the question to the class or call on students to respond. Students should apply their knowledge from previous lessons to answer the question. In general, you want students to remember that cold temperatures have higher density/higher pressure and warm temperatures have lower density/lower pressure.</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6</a:t>
            </a:fld>
            <a:endParaRPr lang="en-US"/>
          </a:p>
        </p:txBody>
      </p:sp>
    </p:spTree>
    <p:extLst>
      <p:ext uri="{BB962C8B-B14F-4D97-AF65-F5344CB8AC3E}">
        <p14:creationId xmlns:p14="http://schemas.microsoft.com/office/powerpoint/2010/main" val="228408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to the class. The teacher can pose the question to the class and briefly discuss their responses, or the teacher can click to the next slide to discuss the answer.</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7</a:t>
            </a:fld>
            <a:endParaRPr lang="en-US"/>
          </a:p>
        </p:txBody>
      </p:sp>
    </p:spTree>
    <p:extLst>
      <p:ext uri="{BB962C8B-B14F-4D97-AF65-F5344CB8AC3E}">
        <p14:creationId xmlns:p14="http://schemas.microsoft.com/office/powerpoint/2010/main" val="233750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8</a:t>
            </a:fld>
            <a:endParaRPr lang="en-US"/>
          </a:p>
        </p:txBody>
      </p:sp>
    </p:spTree>
    <p:extLst>
      <p:ext uri="{BB962C8B-B14F-4D97-AF65-F5344CB8AC3E}">
        <p14:creationId xmlns:p14="http://schemas.microsoft.com/office/powerpoint/2010/main" val="132902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present the information on the slide while the students answer the question on their notes.</a:t>
            </a:r>
            <a:endParaRPr lang="en-US" dirty="0"/>
          </a:p>
        </p:txBody>
      </p:sp>
      <p:sp>
        <p:nvSpPr>
          <p:cNvPr id="4" name="Slide Number Placeholder 3"/>
          <p:cNvSpPr>
            <a:spLocks noGrp="1"/>
          </p:cNvSpPr>
          <p:nvPr>
            <p:ph type="sldNum" sz="quarter" idx="10"/>
          </p:nvPr>
        </p:nvSpPr>
        <p:spPr/>
        <p:txBody>
          <a:bodyPr/>
          <a:lstStyle/>
          <a:p>
            <a:fld id="{E16A31BA-FF9F-43FA-9963-E1CBF3F8F590}" type="slidenum">
              <a:rPr lang="en-US" smtClean="0"/>
              <a:t>9</a:t>
            </a:fld>
            <a:endParaRPr lang="en-US"/>
          </a:p>
        </p:txBody>
      </p:sp>
    </p:spTree>
    <p:extLst>
      <p:ext uri="{BB962C8B-B14F-4D97-AF65-F5344CB8AC3E}">
        <p14:creationId xmlns:p14="http://schemas.microsoft.com/office/powerpoint/2010/main" val="409053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pPr>
                <a:defRPr/>
              </a:pPr>
              <a:t>‹#›</a:t>
            </a:fld>
            <a:endParaRPr lang="es-ES" dirty="0"/>
          </a:p>
        </p:txBody>
      </p:sp>
    </p:spTree>
    <p:extLst>
      <p:ext uri="{BB962C8B-B14F-4D97-AF65-F5344CB8AC3E}">
        <p14:creationId xmlns:p14="http://schemas.microsoft.com/office/powerpoint/2010/main" val="144805904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pPr>
                <a:defRPr/>
              </a:pPr>
              <a:t>‹#›</a:t>
            </a:fld>
            <a:endParaRPr lang="es-ES" dirty="0"/>
          </a:p>
        </p:txBody>
      </p:sp>
    </p:spTree>
    <p:extLst>
      <p:ext uri="{BB962C8B-B14F-4D97-AF65-F5344CB8AC3E}">
        <p14:creationId xmlns:p14="http://schemas.microsoft.com/office/powerpoint/2010/main" val="58309499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4124569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47175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30513688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3961053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7707791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559416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6993586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9352288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00731636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97757398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pPr>
                <a:defRPr/>
              </a:pPr>
              <a:t>‹#›</a:t>
            </a:fld>
            <a:endParaRPr lang="es-ES" dirty="0"/>
          </a:p>
        </p:txBody>
      </p:sp>
    </p:spTree>
    <p:extLst>
      <p:ext uri="{BB962C8B-B14F-4D97-AF65-F5344CB8AC3E}">
        <p14:creationId xmlns:p14="http://schemas.microsoft.com/office/powerpoint/2010/main" val="33459296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159879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9234822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1344916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8646427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9762887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4436656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2464504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90086987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0990994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81975911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470931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5358113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2696522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9370504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6396791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625415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91811120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0488381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3933014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83254655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pPr>
                <a:defRPr/>
              </a:pPr>
              <a:t>‹#›</a:t>
            </a:fld>
            <a:endParaRPr lang="es-ES" dirty="0"/>
          </a:p>
        </p:txBody>
      </p:sp>
    </p:spTree>
    <p:extLst>
      <p:ext uri="{BB962C8B-B14F-4D97-AF65-F5344CB8AC3E}">
        <p14:creationId xmlns:p14="http://schemas.microsoft.com/office/powerpoint/2010/main" val="185160388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3122434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4171299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4678494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78333164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3144174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31737216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6055763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5710975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6308515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3071777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pPr>
                <a:defRPr/>
              </a:pPr>
              <a:t>‹#›</a:t>
            </a:fld>
            <a:endParaRPr lang="es-ES" dirty="0"/>
          </a:p>
        </p:txBody>
      </p:sp>
    </p:spTree>
    <p:extLst>
      <p:ext uri="{BB962C8B-B14F-4D97-AF65-F5344CB8AC3E}">
        <p14:creationId xmlns:p14="http://schemas.microsoft.com/office/powerpoint/2010/main" val="143068768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61229693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9371054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5795035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1267629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04675378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77622971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3800713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4629606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5542461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3260480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pPr>
                <a:defRPr/>
              </a:pPr>
              <a:t>‹#›</a:t>
            </a:fld>
            <a:endParaRPr lang="es-ES" dirty="0"/>
          </a:p>
        </p:txBody>
      </p:sp>
    </p:spTree>
    <p:extLst>
      <p:ext uri="{BB962C8B-B14F-4D97-AF65-F5344CB8AC3E}">
        <p14:creationId xmlns:p14="http://schemas.microsoft.com/office/powerpoint/2010/main" val="119619279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478178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93540209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20780094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6560503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1962268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4880830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7655302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5813024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3913521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39954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pPr>
                <a:defRPr/>
              </a:pPr>
              <a:t>‹#›</a:t>
            </a:fld>
            <a:endParaRPr lang="es-ES" dirty="0"/>
          </a:p>
        </p:txBody>
      </p:sp>
    </p:spTree>
    <p:extLst>
      <p:ext uri="{BB962C8B-B14F-4D97-AF65-F5344CB8AC3E}">
        <p14:creationId xmlns:p14="http://schemas.microsoft.com/office/powerpoint/2010/main" val="386356706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2599860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6145017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8451132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2286184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3285692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0025686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29355641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73497339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6249201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2808798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pPr>
                <a:defRPr/>
              </a:pPr>
              <a:t>‹#›</a:t>
            </a:fld>
            <a:endParaRPr lang="es-ES" dirty="0"/>
          </a:p>
        </p:txBody>
      </p:sp>
    </p:spTree>
    <p:extLst>
      <p:ext uri="{BB962C8B-B14F-4D97-AF65-F5344CB8AC3E}">
        <p14:creationId xmlns:p14="http://schemas.microsoft.com/office/powerpoint/2010/main" val="124784057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3436392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8374712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676064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0690789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91135743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8002162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910594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8091763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667523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7826903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pPr>
                <a:defRPr/>
              </a:pPr>
              <a:t>‹#›</a:t>
            </a:fld>
            <a:endParaRPr lang="es-ES" dirty="0"/>
          </a:p>
        </p:txBody>
      </p:sp>
    </p:spTree>
    <p:extLst>
      <p:ext uri="{BB962C8B-B14F-4D97-AF65-F5344CB8AC3E}">
        <p14:creationId xmlns:p14="http://schemas.microsoft.com/office/powerpoint/2010/main" val="231637555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2596741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79915854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7044381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286752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632788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3484960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237666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0099034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73740040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2941888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pPr>
                <a:defRPr/>
              </a:pPr>
              <a:t>‹#›</a:t>
            </a:fld>
            <a:endParaRPr lang="es-ES" dirty="0"/>
          </a:p>
        </p:txBody>
      </p:sp>
    </p:spTree>
    <p:extLst>
      <p:ext uri="{BB962C8B-B14F-4D97-AF65-F5344CB8AC3E}">
        <p14:creationId xmlns:p14="http://schemas.microsoft.com/office/powerpoint/2010/main" val="35526438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3682971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56244845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7875773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2037528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6965090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80735823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0316317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15168875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7373817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7503B5B-1D73-44C6-8312-DCC383C7476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93451527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pPr>
                <a:defRPr/>
              </a:pPr>
              <a:t>‹#›</a:t>
            </a:fld>
            <a:endParaRPr lang="es-ES" dirty="0"/>
          </a:p>
        </p:txBody>
      </p:sp>
    </p:spTree>
    <p:extLst>
      <p:ext uri="{BB962C8B-B14F-4D97-AF65-F5344CB8AC3E}">
        <p14:creationId xmlns:p14="http://schemas.microsoft.com/office/powerpoint/2010/main" val="137907583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E27B710-8E35-482D-BFE3-43B68ADC6B7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70583198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00D0F1-9483-4AF9-BDEA-A50FFC6DD13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06771263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18D2C45-E505-4EF5-86AB-B2BED2B7C7B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7341126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C9A12B7-3E2B-4716-B260-D1D1C98B1C0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9036087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34D6B0D-6216-4C5B-9D98-4C40D41863C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8176272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A1FDE02-430D-429D-BBF1-1F27849CE96C}"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52498526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7612CAF-98E2-4A89-AA72-21DEE0843B18}"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5822021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20139D2-6B2E-4F50-B6B2-9B28809B01D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535712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9BC9D5A-4E8A-4D4F-AD21-9E169A209762}"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5825221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2178E60-2C57-4B8B-80DA-2027C9B8F3DA}"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84133161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6877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2988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711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51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30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7161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8890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5310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41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553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SZcBlAjf2N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1720" y="260648"/>
            <a:ext cx="6646193" cy="1944216"/>
          </a:xfrm>
        </p:spPr>
        <p:txBody>
          <a:bodyPr/>
          <a:lstStyle/>
          <a:p>
            <a:pPr eaLnBrk="1" hangingPunct="1"/>
            <a:r>
              <a:rPr lang="en-US" sz="6000" b="1" dirty="0">
                <a:solidFill>
                  <a:schemeClr val="bg1"/>
                </a:solidFill>
                <a:effectLst>
                  <a:outerShdw blurRad="38100" dist="38100" dir="2700000" algn="tl">
                    <a:schemeClr val="tx1">
                      <a:alpha val="70000"/>
                    </a:schemeClr>
                  </a:outerShdw>
                </a:effectLst>
                <a:latin typeface="Calibri" pitchFamily="34" charset="0"/>
              </a:rPr>
              <a:t>What causes weather to change?</a:t>
            </a:r>
          </a:p>
        </p:txBody>
      </p:sp>
      <p:sp>
        <p:nvSpPr>
          <p:cNvPr id="3075" name="Rectangle 3"/>
          <p:cNvSpPr>
            <a:spLocks noGrp="1" noChangeArrowheads="1"/>
          </p:cNvSpPr>
          <p:nvPr>
            <p:ph type="body" idx="1"/>
          </p:nvPr>
        </p:nvSpPr>
        <p:spPr>
          <a:xfrm>
            <a:off x="1979712" y="2420888"/>
            <a:ext cx="6984776" cy="3861048"/>
          </a:xfrm>
        </p:spPr>
        <p:txBody>
          <a:bodyPr/>
          <a:lstStyle/>
          <a:p>
            <a:pPr marL="0" indent="0" algn="ctr" eaLnBrk="1" hangingPunct="1">
              <a:buNone/>
            </a:pPr>
            <a:r>
              <a:rPr lang="en-US" sz="4500" b="1" dirty="0">
                <a:solidFill>
                  <a:schemeClr val="bg1"/>
                </a:solidFill>
                <a:effectLst>
                  <a:outerShdw blurRad="38100" dist="38100" dir="2700000" algn="tl">
                    <a:schemeClr val="tx1">
                      <a:alpha val="70000"/>
                    </a:schemeClr>
                  </a:outerShdw>
                </a:effectLst>
                <a:latin typeface="Calibri" pitchFamily="34" charset="0"/>
              </a:rPr>
              <a:t>The movement of air and moisture in the atmosphere cause weather to constantly change.</a:t>
            </a:r>
          </a:p>
        </p:txBody>
      </p:sp>
    </p:spTree>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 calcmode="lin" valueType="num">
                                      <p:cBhvr>
                                        <p:cTn id="14"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3" y="980728"/>
            <a:ext cx="9001000" cy="47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34551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88640"/>
            <a:ext cx="6046440" cy="1470025"/>
          </a:xfrm>
          <a:effectLst>
            <a:outerShdw blurRad="50800" dist="50800" dir="5400000" algn="ctr" rotWithShape="0">
              <a:schemeClr val="tx1"/>
            </a:outerShdw>
          </a:effectLst>
        </p:spPr>
        <p:txBody>
          <a:bodyPr/>
          <a:lstStyle/>
          <a:p>
            <a:r>
              <a:rPr lang="en-US" sz="9600" b="1" u="sng" dirty="0">
                <a:solidFill>
                  <a:schemeClr val="bg1"/>
                </a:solidFill>
                <a:effectLst>
                  <a:outerShdw blurRad="38100" dist="38100" dir="2700000" algn="tl">
                    <a:schemeClr val="tx1">
                      <a:alpha val="70000"/>
                    </a:schemeClr>
                  </a:outerShdw>
                </a:effectLst>
                <a:latin typeface="Calibri" pitchFamily="34" charset="0"/>
              </a:rPr>
              <a:t>Fronts</a:t>
            </a:r>
          </a:p>
        </p:txBody>
      </p:sp>
      <p:sp>
        <p:nvSpPr>
          <p:cNvPr id="3" name="Subtitle 2"/>
          <p:cNvSpPr>
            <a:spLocks noGrp="1"/>
          </p:cNvSpPr>
          <p:nvPr>
            <p:ph type="subTitle" idx="1"/>
          </p:nvPr>
        </p:nvSpPr>
        <p:spPr>
          <a:xfrm>
            <a:off x="1979712" y="2132856"/>
            <a:ext cx="6984776" cy="4464496"/>
          </a:xfrm>
        </p:spPr>
        <p:txBody>
          <a:bodyPr/>
          <a:lstStyle/>
          <a:p>
            <a:r>
              <a:rPr lang="en-US" sz="5000" b="1" dirty="0">
                <a:solidFill>
                  <a:schemeClr val="bg1"/>
                </a:solidFill>
                <a:effectLst>
                  <a:outerShdw blurRad="38100" dist="38100" dir="2700000" algn="tl">
                    <a:schemeClr val="tx1">
                      <a:alpha val="70000"/>
                    </a:schemeClr>
                  </a:outerShdw>
                </a:effectLst>
                <a:latin typeface="Calibri" pitchFamily="34" charset="0"/>
              </a:rPr>
              <a:t>A boundary between two air masses of different density, moisture, or temperature is called a front.</a:t>
            </a:r>
          </a:p>
        </p:txBody>
      </p:sp>
    </p:spTree>
    <p:extLst>
      <p:ext uri="{BB962C8B-B14F-4D97-AF65-F5344CB8AC3E}">
        <p14:creationId xmlns:p14="http://schemas.microsoft.com/office/powerpoint/2010/main" val="32231991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 y="5247767"/>
            <a:ext cx="9144000" cy="161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161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2.bp.blogspot.com/-2jEHTa4htaw/UUePU6rbU2I/AAAAAAAAAlY/iTl4q2ALMGY/s1600/Screen+shot+2013-03-18+at+3.03.29+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69" y="980728"/>
            <a:ext cx="9247662" cy="524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7315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fineartamerica.com/images-medium-large/weather-front-ed-ak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 y="4757"/>
            <a:ext cx="11233509" cy="68649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07504" y="2060848"/>
            <a:ext cx="3960440" cy="1656184"/>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9600" b="1" u="sng" dirty="0">
                <a:solidFill>
                  <a:schemeClr val="bg1"/>
                </a:solidFill>
                <a:effectLst>
                  <a:outerShdw blurRad="38100" dist="38100" dir="2700000" algn="tl">
                    <a:schemeClr val="tx1">
                      <a:alpha val="70000"/>
                    </a:schemeClr>
                  </a:outerShdw>
                </a:effectLst>
                <a:latin typeface="Calibri" pitchFamily="34" charset="0"/>
              </a:rPr>
              <a:t>Fronts</a:t>
            </a:r>
          </a:p>
        </p:txBody>
      </p:sp>
      <p:sp>
        <p:nvSpPr>
          <p:cNvPr id="4" name="Title 1"/>
          <p:cNvSpPr txBox="1">
            <a:spLocks/>
          </p:cNvSpPr>
          <p:nvPr/>
        </p:nvSpPr>
        <p:spPr>
          <a:xfrm>
            <a:off x="107504" y="3933056"/>
            <a:ext cx="7056784" cy="2664296"/>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200" b="1" dirty="0">
                <a:solidFill>
                  <a:schemeClr val="bg1"/>
                </a:solidFill>
                <a:effectLst>
                  <a:outerShdw blurRad="38100" dist="38100" dir="2700000" algn="tl">
                    <a:schemeClr val="tx1">
                      <a:alpha val="70000"/>
                    </a:schemeClr>
                  </a:outerShdw>
                </a:effectLst>
                <a:latin typeface="Calibri" pitchFamily="34" charset="0"/>
              </a:rPr>
              <a:t>Which side of this front is most likely warmer? How do you know?</a:t>
            </a:r>
          </a:p>
        </p:txBody>
      </p:sp>
    </p:spTree>
    <p:extLst>
      <p:ext uri="{BB962C8B-B14F-4D97-AF65-F5344CB8AC3E}">
        <p14:creationId xmlns:p14="http://schemas.microsoft.com/office/powerpoint/2010/main" val="253741964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692696"/>
            <a:ext cx="6696744" cy="5112568"/>
          </a:xfrm>
        </p:spPr>
        <p:txBody>
          <a:bodyPr/>
          <a:lstStyle/>
          <a:p>
            <a:r>
              <a:rPr lang="en-US" sz="6600" b="1" dirty="0">
                <a:solidFill>
                  <a:schemeClr val="bg1"/>
                </a:solidFill>
                <a:effectLst>
                  <a:outerShdw blurRad="38100" dist="38100" dir="2700000" algn="tl">
                    <a:schemeClr val="tx1">
                      <a:alpha val="70000"/>
                    </a:schemeClr>
                  </a:outerShdw>
                </a:effectLst>
                <a:latin typeface="Calibri" pitchFamily="34" charset="0"/>
              </a:rPr>
              <a:t>Cloudiness, precipitation, and storms sometimes occur at frontal boundaries.</a:t>
            </a:r>
          </a:p>
        </p:txBody>
      </p:sp>
    </p:spTree>
    <p:extLst>
      <p:ext uri="{BB962C8B-B14F-4D97-AF65-F5344CB8AC3E}">
        <p14:creationId xmlns:p14="http://schemas.microsoft.com/office/powerpoint/2010/main" val="173475662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476672"/>
            <a:ext cx="6624736" cy="6192688"/>
          </a:xfrm>
        </p:spPr>
        <p:txBody>
          <a:bodyPr/>
          <a:lstStyle/>
          <a:p>
            <a:r>
              <a:rPr lang="en-US" sz="6400" b="1" dirty="0">
                <a:solidFill>
                  <a:schemeClr val="bg1"/>
                </a:solidFill>
                <a:effectLst>
                  <a:outerShdw blurRad="38100" dist="38100" dir="2700000" algn="tl">
                    <a:schemeClr val="tx1">
                      <a:alpha val="70000"/>
                    </a:schemeClr>
                  </a:outerShdw>
                </a:effectLst>
                <a:latin typeface="Calibri" pitchFamily="34" charset="0"/>
              </a:rPr>
              <a:t>There are different types of fronts. We are going to examine just two: Cold and Warm Fronts</a:t>
            </a:r>
          </a:p>
        </p:txBody>
      </p:sp>
    </p:spTree>
    <p:extLst>
      <p:ext uri="{BB962C8B-B14F-4D97-AF65-F5344CB8AC3E}">
        <p14:creationId xmlns:p14="http://schemas.microsoft.com/office/powerpoint/2010/main" val="261556737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4775"/>
            <a:ext cx="6046440" cy="1133352"/>
          </a:xfrm>
          <a:effectLst>
            <a:outerShdw blurRad="50800" dist="50800" dir="5400000" algn="ctr" rotWithShape="0">
              <a:schemeClr val="tx1"/>
            </a:outerShdw>
          </a:effectLst>
        </p:spPr>
        <p:txBody>
          <a:bodyPr/>
          <a:lstStyle/>
          <a:p>
            <a:r>
              <a:rPr lang="en-US" sz="6600" b="1" u="sng" dirty="0">
                <a:solidFill>
                  <a:schemeClr val="bg1"/>
                </a:solidFill>
                <a:effectLst>
                  <a:outerShdw blurRad="38100" dist="38100" dir="2700000" algn="tl">
                    <a:schemeClr val="tx1">
                      <a:alpha val="70000"/>
                    </a:schemeClr>
                  </a:outerShdw>
                </a:effectLst>
                <a:latin typeface="Calibri" pitchFamily="34" charset="0"/>
              </a:rPr>
              <a:t>Cold Front</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1835696" y="1196752"/>
            <a:ext cx="7128792" cy="5400600"/>
          </a:xfrm>
        </p:spPr>
        <p:txBody>
          <a:bodyPr/>
          <a:lstStyle/>
          <a:p>
            <a:r>
              <a:rPr lang="en-US" sz="4000" b="1" dirty="0">
                <a:solidFill>
                  <a:schemeClr val="bg1"/>
                </a:solidFill>
                <a:effectLst>
                  <a:outerShdw blurRad="38100" dist="38100" dir="2700000" algn="tl">
                    <a:schemeClr val="tx1">
                      <a:alpha val="70000"/>
                    </a:schemeClr>
                  </a:outerShdw>
                </a:effectLst>
                <a:latin typeface="Calibri" pitchFamily="34" charset="0"/>
              </a:rPr>
              <a:t>A cold front occurs when colder air advances toward warm  air. The cold air wedges under the warm air. </a:t>
            </a:r>
          </a:p>
          <a:p>
            <a:endParaRPr lang="en-US" sz="1600" b="1" dirty="0">
              <a:solidFill>
                <a:schemeClr val="bg1"/>
              </a:solidFill>
              <a:effectLst>
                <a:outerShdw blurRad="38100" dist="38100" dir="2700000" algn="tl">
                  <a:schemeClr val="tx1">
                    <a:alpha val="70000"/>
                  </a:schemeClr>
                </a:outerShdw>
              </a:effectLst>
              <a:latin typeface="Calibri" pitchFamily="34" charset="0"/>
            </a:endParaRPr>
          </a:p>
          <a:p>
            <a:r>
              <a:rPr lang="en-US" sz="4000" b="1" dirty="0">
                <a:solidFill>
                  <a:schemeClr val="bg1"/>
                </a:solidFill>
                <a:effectLst>
                  <a:outerShdw blurRad="38100" dist="38100" dir="2700000" algn="tl">
                    <a:schemeClr val="tx1">
                      <a:alpha val="70000"/>
                    </a:schemeClr>
                  </a:outerShdw>
                </a:effectLst>
                <a:latin typeface="Calibri" pitchFamily="34" charset="0"/>
              </a:rPr>
              <a:t>As the warm air rises, it cools and condenses forming clouds. Thunderstorms often form as warm air is suddenly lifted.</a:t>
            </a:r>
          </a:p>
        </p:txBody>
      </p:sp>
    </p:spTree>
    <p:extLst>
      <p:ext uri="{BB962C8B-B14F-4D97-AF65-F5344CB8AC3E}">
        <p14:creationId xmlns:p14="http://schemas.microsoft.com/office/powerpoint/2010/main" val="504998467"/>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684020"/>
            <a:ext cx="3761581" cy="3002457"/>
          </a:xfrm>
          <a:effectLst>
            <a:outerShdw blurRad="50800" dist="50800" dir="5400000" algn="ctr" rotWithShape="0">
              <a:schemeClr val="tx1"/>
            </a:outerShdw>
          </a:effectLst>
        </p:spPr>
        <p:txBody>
          <a:bodyPr/>
          <a:lstStyle/>
          <a:p>
            <a:r>
              <a:rPr lang="en-US" sz="8800" b="1" u="sng" dirty="0">
                <a:solidFill>
                  <a:schemeClr val="tx1"/>
                </a:solidFill>
                <a:effectLst>
                  <a:outerShdw blurRad="38100" dist="38100" dir="2700000" algn="tl">
                    <a:schemeClr val="tx1">
                      <a:alpha val="70000"/>
                    </a:schemeClr>
                  </a:outerShdw>
                </a:effectLst>
                <a:latin typeface="Calibri" pitchFamily="34" charset="0"/>
              </a:rPr>
              <a:t>Cold </a:t>
            </a:r>
            <a:br>
              <a:rPr lang="en-US" sz="8800" b="1" u="sng" dirty="0">
                <a:solidFill>
                  <a:schemeClr val="tx1"/>
                </a:solidFill>
                <a:effectLst>
                  <a:outerShdw blurRad="38100" dist="38100" dir="2700000" algn="tl">
                    <a:schemeClr val="tx1">
                      <a:alpha val="70000"/>
                    </a:schemeClr>
                  </a:outerShdw>
                </a:effectLst>
                <a:latin typeface="Calibri" pitchFamily="34" charset="0"/>
              </a:rPr>
            </a:br>
            <a:r>
              <a:rPr lang="en-US" sz="8800" b="1" u="sng" dirty="0">
                <a:solidFill>
                  <a:schemeClr val="tx1"/>
                </a:solidFill>
                <a:effectLst>
                  <a:outerShdw blurRad="38100" dist="38100" dir="2700000" algn="tl">
                    <a:schemeClr val="tx1">
                      <a:alpha val="70000"/>
                    </a:schemeClr>
                  </a:outerShdw>
                </a:effectLst>
                <a:latin typeface="Calibri" pitchFamily="34" charset="0"/>
              </a:rPr>
              <a:t>Front</a:t>
            </a:r>
            <a:endParaRPr lang="en-US" sz="9600" b="1" u="sng" dirty="0">
              <a:solidFill>
                <a:schemeClr val="tx1"/>
              </a:solidFill>
              <a:effectLst>
                <a:outerShdw blurRad="38100" dist="38100" dir="2700000" algn="tl">
                  <a:schemeClr val="tx1">
                    <a:alpha val="70000"/>
                  </a:schemeClr>
                </a:outerShdw>
              </a:effectLst>
              <a:latin typeface="Calibr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76672"/>
            <a:ext cx="4824536" cy="2476595"/>
          </a:xfrm>
          <a:prstGeom prst="rect">
            <a:avLst/>
          </a:prstGeom>
        </p:spPr>
      </p:pic>
      <p:pic>
        <p:nvPicPr>
          <p:cNvPr id="7" name="Picture 4" descr="http://dogfoose.com/wp-content/uploads/2011/05/5-fro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789040"/>
            <a:ext cx="4235624" cy="231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4209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53" presetClass="entr" presetSubtype="16"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7224" y="404664"/>
            <a:ext cx="6046440" cy="2664296"/>
          </a:xfrm>
          <a:effectLst>
            <a:outerShdw blurRad="50800" dist="50800" dir="5400000" algn="ctr" rotWithShape="0">
              <a:schemeClr val="tx1"/>
            </a:outerShdw>
          </a:effectLst>
        </p:spPr>
        <p:txBody>
          <a:bodyPr/>
          <a:lstStyle/>
          <a:p>
            <a:r>
              <a:rPr lang="en-US" sz="8000" b="1" u="sng" dirty="0">
                <a:solidFill>
                  <a:schemeClr val="bg1"/>
                </a:solidFill>
                <a:effectLst>
                  <a:outerShdw blurRad="38100" dist="38100" dir="2700000" algn="tl">
                    <a:schemeClr val="tx1">
                      <a:alpha val="70000"/>
                    </a:schemeClr>
                  </a:outerShdw>
                </a:effectLst>
                <a:latin typeface="Calibri" pitchFamily="34" charset="0"/>
              </a:rPr>
              <a:t>Cold Front</a:t>
            </a:r>
            <a:br>
              <a:rPr lang="en-US" sz="8000" b="1" u="sng" dirty="0">
                <a:solidFill>
                  <a:schemeClr val="bg1"/>
                </a:solidFill>
                <a:effectLst>
                  <a:outerShdw blurRad="38100" dist="38100" dir="2700000" algn="tl">
                    <a:schemeClr val="tx1">
                      <a:alpha val="70000"/>
                    </a:schemeClr>
                  </a:outerShdw>
                </a:effectLst>
                <a:latin typeface="Calibri" pitchFamily="34" charset="0"/>
              </a:rPr>
            </a:br>
            <a:r>
              <a:rPr lang="en-US" sz="8000" b="1" u="sng" dirty="0">
                <a:solidFill>
                  <a:schemeClr val="bg1"/>
                </a:solidFill>
                <a:effectLst>
                  <a:outerShdw blurRad="38100" dist="38100" dir="2700000" algn="tl">
                    <a:schemeClr val="tx1">
                      <a:alpha val="70000"/>
                    </a:schemeClr>
                  </a:outerShdw>
                </a:effectLst>
                <a:latin typeface="Calibri" pitchFamily="34" charset="0"/>
              </a:rPr>
              <a:t>Advancing</a:t>
            </a:r>
            <a:endParaRPr lang="en-US" sz="8800" b="1" u="sng" dirty="0">
              <a:solidFill>
                <a:schemeClr val="bg1"/>
              </a:solidFill>
              <a:effectLst>
                <a:outerShdw blurRad="38100" dist="38100" dir="2700000" algn="tl">
                  <a:schemeClr val="tx1">
                    <a:alpha val="70000"/>
                  </a:schemeClr>
                </a:outerShdw>
              </a:effectLst>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429000"/>
            <a:ext cx="5589336" cy="2891036"/>
          </a:xfrm>
          <a:prstGeom prst="rect">
            <a:avLst/>
          </a:prstGeom>
          <a:ln>
            <a:solidFill>
              <a:schemeClr val="tx1"/>
            </a:solidFill>
          </a:ln>
        </p:spPr>
      </p:pic>
    </p:spTree>
    <p:extLst>
      <p:ext uri="{BB962C8B-B14F-4D97-AF65-F5344CB8AC3E}">
        <p14:creationId xmlns:p14="http://schemas.microsoft.com/office/powerpoint/2010/main" val="380994812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e-missions.net/weather/images/warmfron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7532"/>
            <a:ext cx="327357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issions.net/weather/images/coldfro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427909"/>
            <a:ext cx="3644638" cy="23933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tmUqx-LyNYs/UUeOTRBZc6I/AAAAAAAAAlQ/12wPbrCYF3w/s1600/Screen+shot+2013-03-18+at+2.59.07+P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6250" y="260648"/>
            <a:ext cx="4237311" cy="26266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709751" y="2708920"/>
            <a:ext cx="6046440" cy="1512167"/>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9600" b="1" u="sng" dirty="0">
                <a:solidFill>
                  <a:schemeClr val="tx1"/>
                </a:solidFill>
                <a:effectLst>
                  <a:outerShdw blurRad="38100" dist="38100" dir="2700000" algn="tl">
                    <a:schemeClr val="tx1">
                      <a:alpha val="70000"/>
                    </a:schemeClr>
                  </a:outerShdw>
                </a:effectLst>
                <a:latin typeface="Calibri" pitchFamily="34" charset="0"/>
              </a:rPr>
              <a:t>Cold Front</a:t>
            </a:r>
            <a:endParaRPr lang="en-US" sz="11500" b="1" u="sng" dirty="0">
              <a:solidFill>
                <a:schemeClr val="tx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230876352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Effect transition="in" filter="fade">
                                      <p:cBhvr>
                                        <p:cTn id="15" dur="1000"/>
                                        <p:tgtEl>
                                          <p:spTgt spid="2050"/>
                                        </p:tgtEl>
                                      </p:cBhvr>
                                    </p:animEffect>
                                  </p:childTnLst>
                                </p:cTn>
                              </p:par>
                            </p:childTnLst>
                          </p:cTn>
                        </p:par>
                        <p:par>
                          <p:cTn id="16" fill="hold">
                            <p:stCondLst>
                              <p:cond delay="3000"/>
                            </p:stCondLst>
                            <p:childTnLst>
                              <p:par>
                                <p:cTn id="17" presetID="53" presetClass="entr" presetSubtype="16" fill="hold" nodeType="afterEffect">
                                  <p:stCondLst>
                                    <p:cond delay="200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fltVal val="0"/>
                                          </p:val>
                                        </p:tav>
                                        <p:tav tm="100000">
                                          <p:val>
                                            <p:strVal val="#ppt_w"/>
                                          </p:val>
                                        </p:tav>
                                      </p:tavLst>
                                    </p:anim>
                                    <p:anim calcmode="lin" valueType="num">
                                      <p:cBhvr>
                                        <p:cTn id="20" dur="1000" fill="hold"/>
                                        <p:tgtEl>
                                          <p:spTgt spid="2054"/>
                                        </p:tgtEl>
                                        <p:attrNameLst>
                                          <p:attrName>ppt_h</p:attrName>
                                        </p:attrNameLst>
                                      </p:cBhvr>
                                      <p:tavLst>
                                        <p:tav tm="0">
                                          <p:val>
                                            <p:fltVal val="0"/>
                                          </p:val>
                                        </p:tav>
                                        <p:tav tm="100000">
                                          <p:val>
                                            <p:strVal val="#ppt_h"/>
                                          </p:val>
                                        </p:tav>
                                      </p:tavLst>
                                    </p:anim>
                                    <p:animEffect transition="in" filter="fade">
                                      <p:cBhvr>
                                        <p:cTn id="21" dur="1000"/>
                                        <p:tgtEl>
                                          <p:spTgt spid="2054"/>
                                        </p:tgtEl>
                                      </p:cBhvr>
                                    </p:animEffect>
                                  </p:childTnLst>
                                </p:cTn>
                              </p:par>
                            </p:childTnLst>
                          </p:cTn>
                        </p:par>
                        <p:par>
                          <p:cTn id="22" fill="hold">
                            <p:stCondLst>
                              <p:cond delay="6000"/>
                            </p:stCondLst>
                            <p:childTnLst>
                              <p:par>
                                <p:cTn id="23" presetID="53" presetClass="entr" presetSubtype="16" fill="hold" nodeType="afterEffect">
                                  <p:stCondLst>
                                    <p:cond delay="200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1000" fill="hold"/>
                                        <p:tgtEl>
                                          <p:spTgt spid="2052"/>
                                        </p:tgtEl>
                                        <p:attrNameLst>
                                          <p:attrName>ppt_w</p:attrName>
                                        </p:attrNameLst>
                                      </p:cBhvr>
                                      <p:tavLst>
                                        <p:tav tm="0">
                                          <p:val>
                                            <p:fltVal val="0"/>
                                          </p:val>
                                        </p:tav>
                                        <p:tav tm="100000">
                                          <p:val>
                                            <p:strVal val="#ppt_w"/>
                                          </p:val>
                                        </p:tav>
                                      </p:tavLst>
                                    </p:anim>
                                    <p:anim calcmode="lin" valueType="num">
                                      <p:cBhvr>
                                        <p:cTn id="26" dur="1000" fill="hold"/>
                                        <p:tgtEl>
                                          <p:spTgt spid="2052"/>
                                        </p:tgtEl>
                                        <p:attrNameLst>
                                          <p:attrName>ppt_h</p:attrName>
                                        </p:attrNameLst>
                                      </p:cBhvr>
                                      <p:tavLst>
                                        <p:tav tm="0">
                                          <p:val>
                                            <p:fltVal val="0"/>
                                          </p:val>
                                        </p:tav>
                                        <p:tav tm="100000">
                                          <p:val>
                                            <p:strVal val="#ppt_h"/>
                                          </p:val>
                                        </p:tav>
                                      </p:tavLst>
                                    </p:anim>
                                    <p:animEffect transition="in" filter="fade">
                                      <p:cBhvr>
                                        <p:cTn id="2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70"/>
          <p:cNvSpPr>
            <a:spLocks noGrp="1" noChangeArrowheads="1"/>
          </p:cNvSpPr>
          <p:nvPr>
            <p:ph type="ctrTitle"/>
          </p:nvPr>
        </p:nvSpPr>
        <p:spPr>
          <a:xfrm>
            <a:off x="323528" y="260648"/>
            <a:ext cx="8424936" cy="4464496"/>
          </a:xfrm>
        </p:spPr>
        <p:txBody>
          <a:bodyPr/>
          <a:lstStyle/>
          <a:p>
            <a:pPr eaLnBrk="1" hangingPunct="1"/>
            <a:r>
              <a:rPr lang="es-UY" sz="6000" b="1" dirty="0" err="1">
                <a:solidFill>
                  <a:schemeClr val="bg1"/>
                </a:solidFill>
                <a:effectLst>
                  <a:outerShdw blurRad="38100" dist="38100" dir="2700000" algn="tl">
                    <a:srgbClr val="000000">
                      <a:alpha val="70000"/>
                    </a:srgbClr>
                  </a:outerShdw>
                </a:effectLst>
                <a:latin typeface="Calibri" pitchFamily="34" charset="0"/>
              </a:rPr>
              <a:t>Learning</a:t>
            </a:r>
            <a:r>
              <a:rPr lang="es-UY" sz="6000" b="1" dirty="0">
                <a:solidFill>
                  <a:schemeClr val="bg1"/>
                </a:solidFill>
                <a:effectLst>
                  <a:outerShdw blurRad="38100" dist="38100" dir="2700000" algn="tl">
                    <a:srgbClr val="000000">
                      <a:alpha val="70000"/>
                    </a:srgbClr>
                  </a:outerShdw>
                </a:effectLst>
                <a:latin typeface="Calibri" pitchFamily="34" charset="0"/>
              </a:rPr>
              <a:t> Target:</a:t>
            </a:r>
            <a:br>
              <a:rPr lang="es-UY" sz="6000" b="1" dirty="0">
                <a:solidFill>
                  <a:schemeClr val="bg1"/>
                </a:solidFill>
                <a:effectLst>
                  <a:outerShdw blurRad="38100" dist="38100" dir="2700000" algn="tl">
                    <a:srgbClr val="000000">
                      <a:alpha val="70000"/>
                    </a:srgbClr>
                  </a:outerShdw>
                </a:effectLst>
                <a:latin typeface="Calibri" pitchFamily="34" charset="0"/>
              </a:rPr>
            </a:br>
            <a:r>
              <a:rPr lang="es-UY" sz="6000" b="1" dirty="0" err="1">
                <a:solidFill>
                  <a:schemeClr val="bg1"/>
                </a:solidFill>
                <a:effectLst>
                  <a:outerShdw blurRad="38100" dist="38100" dir="2700000" algn="tl">
                    <a:srgbClr val="000000">
                      <a:alpha val="70000"/>
                    </a:srgbClr>
                  </a:outerShdw>
                </a:effectLst>
                <a:latin typeface="Calibri" pitchFamily="34" charset="0"/>
              </a:rPr>
              <a:t>How</a:t>
            </a:r>
            <a:r>
              <a:rPr lang="es-UY" sz="6000" b="1" dirty="0">
                <a:solidFill>
                  <a:schemeClr val="bg1"/>
                </a:solidFill>
                <a:effectLst>
                  <a:outerShdw blurRad="38100" dist="38100" dir="2700000" algn="tl">
                    <a:srgbClr val="000000">
                      <a:alpha val="70000"/>
                    </a:srgbClr>
                  </a:outerShdw>
                </a:effectLst>
                <a:latin typeface="Calibri" pitchFamily="34" charset="0"/>
              </a:rPr>
              <a:t> </a:t>
            </a:r>
            <a:r>
              <a:rPr lang="es-UY" sz="6000" b="1" dirty="0" err="1">
                <a:solidFill>
                  <a:schemeClr val="bg1"/>
                </a:solidFill>
                <a:effectLst>
                  <a:outerShdw blurRad="38100" dist="38100" dir="2700000" algn="tl">
                    <a:srgbClr val="000000">
                      <a:alpha val="70000"/>
                    </a:srgbClr>
                  </a:outerShdw>
                </a:effectLst>
                <a:latin typeface="Calibri" pitchFamily="34" charset="0"/>
              </a:rPr>
              <a:t>does</a:t>
            </a:r>
            <a:r>
              <a:rPr lang="es-UY" sz="6000" b="1" dirty="0">
                <a:solidFill>
                  <a:schemeClr val="bg1"/>
                </a:solidFill>
                <a:effectLst>
                  <a:outerShdw blurRad="38100" dist="38100" dir="2700000" algn="tl">
                    <a:srgbClr val="000000">
                      <a:alpha val="70000"/>
                    </a:srgbClr>
                  </a:outerShdw>
                </a:effectLst>
                <a:latin typeface="Calibri" pitchFamily="34" charset="0"/>
              </a:rPr>
              <a:t> </a:t>
            </a:r>
            <a:r>
              <a:rPr lang="es-UY" sz="6000" b="1" dirty="0" err="1">
                <a:solidFill>
                  <a:schemeClr val="bg1"/>
                </a:solidFill>
                <a:effectLst>
                  <a:outerShdw blurRad="38100" dist="38100" dir="2700000" algn="tl">
                    <a:srgbClr val="000000">
                      <a:alpha val="70000"/>
                    </a:srgbClr>
                  </a:outerShdw>
                </a:effectLst>
                <a:latin typeface="Calibri" pitchFamily="34" charset="0"/>
              </a:rPr>
              <a:t>the</a:t>
            </a:r>
            <a:r>
              <a:rPr lang="es-UY" sz="6000" b="1" dirty="0">
                <a:solidFill>
                  <a:schemeClr val="bg1"/>
                </a:solidFill>
                <a:effectLst>
                  <a:outerShdw blurRad="38100" dist="38100" dir="2700000" algn="tl">
                    <a:srgbClr val="000000">
                      <a:alpha val="70000"/>
                    </a:srgbClr>
                  </a:outerShdw>
                </a:effectLst>
                <a:latin typeface="Calibri" pitchFamily="34" charset="0"/>
              </a:rPr>
              <a:t> </a:t>
            </a:r>
            <a:r>
              <a:rPr lang="es-UY" sz="6000" b="1" dirty="0" err="1">
                <a:solidFill>
                  <a:schemeClr val="bg1"/>
                </a:solidFill>
                <a:effectLst>
                  <a:outerShdw blurRad="38100" dist="38100" dir="2700000" algn="tl">
                    <a:srgbClr val="000000">
                      <a:alpha val="70000"/>
                    </a:srgbClr>
                  </a:outerShdw>
                </a:effectLst>
                <a:latin typeface="Calibri" pitchFamily="34" charset="0"/>
              </a:rPr>
              <a:t>interaction</a:t>
            </a:r>
            <a:r>
              <a:rPr lang="es-UY" sz="6000" b="1" dirty="0">
                <a:solidFill>
                  <a:schemeClr val="bg1"/>
                </a:solidFill>
                <a:effectLst>
                  <a:outerShdw blurRad="38100" dist="38100" dir="2700000" algn="tl">
                    <a:srgbClr val="000000">
                      <a:alpha val="70000"/>
                    </a:srgbClr>
                  </a:outerShdw>
                </a:effectLst>
                <a:latin typeface="Calibri" pitchFamily="34" charset="0"/>
              </a:rPr>
              <a:t> </a:t>
            </a:r>
            <a:r>
              <a:rPr lang="es-UY" sz="6000" b="1" dirty="0" err="1">
                <a:solidFill>
                  <a:schemeClr val="bg1"/>
                </a:solidFill>
                <a:effectLst>
                  <a:outerShdw blurRad="38100" dist="38100" dir="2700000" algn="tl">
                    <a:srgbClr val="000000">
                      <a:alpha val="70000"/>
                    </a:srgbClr>
                  </a:outerShdw>
                </a:effectLst>
                <a:latin typeface="Calibri" pitchFamily="34" charset="0"/>
              </a:rPr>
              <a:t>between</a:t>
            </a:r>
            <a:r>
              <a:rPr lang="es-UY" sz="6000" b="1" dirty="0">
                <a:solidFill>
                  <a:schemeClr val="bg1"/>
                </a:solidFill>
                <a:effectLst>
                  <a:outerShdw blurRad="38100" dist="38100" dir="2700000" algn="tl">
                    <a:srgbClr val="000000">
                      <a:alpha val="70000"/>
                    </a:srgbClr>
                  </a:outerShdw>
                </a:effectLst>
                <a:latin typeface="Calibri" pitchFamily="34" charset="0"/>
              </a:rPr>
              <a:t> air </a:t>
            </a:r>
            <a:r>
              <a:rPr lang="es-UY" sz="6000" b="1" dirty="0" err="1">
                <a:solidFill>
                  <a:schemeClr val="bg1"/>
                </a:solidFill>
                <a:effectLst>
                  <a:outerShdw blurRad="38100" dist="38100" dir="2700000" algn="tl">
                    <a:srgbClr val="000000">
                      <a:alpha val="70000"/>
                    </a:srgbClr>
                  </a:outerShdw>
                </a:effectLst>
                <a:latin typeface="Calibri" pitchFamily="34" charset="0"/>
              </a:rPr>
              <a:t>masses</a:t>
            </a:r>
            <a:r>
              <a:rPr lang="es-UY" sz="6000" b="1" dirty="0">
                <a:solidFill>
                  <a:schemeClr val="bg1"/>
                </a:solidFill>
                <a:effectLst>
                  <a:outerShdw blurRad="38100" dist="38100" dir="2700000" algn="tl">
                    <a:srgbClr val="000000">
                      <a:alpha val="70000"/>
                    </a:srgbClr>
                  </a:outerShdw>
                </a:effectLst>
                <a:latin typeface="Calibri" pitchFamily="34" charset="0"/>
              </a:rPr>
              <a:t> cause a </a:t>
            </a:r>
            <a:r>
              <a:rPr lang="es-UY" sz="6000" b="1" dirty="0" err="1">
                <a:solidFill>
                  <a:schemeClr val="bg1"/>
                </a:solidFill>
                <a:effectLst>
                  <a:outerShdw blurRad="38100" dist="38100" dir="2700000" algn="tl">
                    <a:srgbClr val="000000">
                      <a:alpha val="70000"/>
                    </a:srgbClr>
                  </a:outerShdw>
                </a:effectLst>
                <a:latin typeface="Calibri" pitchFamily="34" charset="0"/>
              </a:rPr>
              <a:t>change</a:t>
            </a:r>
            <a:r>
              <a:rPr lang="es-UY" sz="6000" b="1" dirty="0">
                <a:solidFill>
                  <a:schemeClr val="bg1"/>
                </a:solidFill>
                <a:effectLst>
                  <a:outerShdw blurRad="38100" dist="38100" dir="2700000" algn="tl">
                    <a:srgbClr val="000000">
                      <a:alpha val="70000"/>
                    </a:srgbClr>
                  </a:outerShdw>
                </a:effectLst>
                <a:latin typeface="Calibri" pitchFamily="34" charset="0"/>
              </a:rPr>
              <a:t> in </a:t>
            </a:r>
            <a:r>
              <a:rPr lang="es-UY" sz="6000" b="1" dirty="0" err="1">
                <a:solidFill>
                  <a:schemeClr val="bg1"/>
                </a:solidFill>
                <a:effectLst>
                  <a:outerShdw blurRad="38100" dist="38100" dir="2700000" algn="tl">
                    <a:srgbClr val="000000">
                      <a:alpha val="70000"/>
                    </a:srgbClr>
                  </a:outerShdw>
                </a:effectLst>
                <a:latin typeface="Calibri" pitchFamily="34" charset="0"/>
              </a:rPr>
              <a:t>the</a:t>
            </a:r>
            <a:r>
              <a:rPr lang="es-UY" sz="6000" b="1" dirty="0">
                <a:solidFill>
                  <a:schemeClr val="bg1"/>
                </a:solidFill>
                <a:effectLst>
                  <a:outerShdw blurRad="38100" dist="38100" dir="2700000" algn="tl">
                    <a:srgbClr val="000000">
                      <a:alpha val="70000"/>
                    </a:srgbClr>
                  </a:outerShdw>
                </a:effectLst>
                <a:latin typeface="Calibri" pitchFamily="34" charset="0"/>
              </a:rPr>
              <a:t> </a:t>
            </a:r>
            <a:r>
              <a:rPr lang="es-UY" sz="6000" b="1" dirty="0" err="1">
                <a:solidFill>
                  <a:schemeClr val="bg1"/>
                </a:solidFill>
                <a:effectLst>
                  <a:outerShdw blurRad="38100" dist="38100" dir="2700000" algn="tl">
                    <a:srgbClr val="000000">
                      <a:alpha val="70000"/>
                    </a:srgbClr>
                  </a:outerShdw>
                </a:effectLst>
                <a:latin typeface="Calibri" pitchFamily="34" charset="0"/>
              </a:rPr>
              <a:t>weather</a:t>
            </a:r>
            <a:r>
              <a:rPr lang="es-UY" sz="6000" b="1" dirty="0">
                <a:solidFill>
                  <a:schemeClr val="bg1"/>
                </a:solidFill>
                <a:effectLst>
                  <a:outerShdw blurRad="38100" dist="38100" dir="2700000" algn="tl">
                    <a:srgbClr val="000000">
                      <a:alpha val="70000"/>
                    </a:srgbClr>
                  </a:outerShdw>
                </a:effectLst>
                <a:latin typeface="Calibri" pitchFamily="34" charset="0"/>
              </a:rPr>
              <a:t>?</a:t>
            </a:r>
            <a:endParaRPr lang="es-ES" sz="6000" b="1" dirty="0">
              <a:solidFill>
                <a:schemeClr val="bg1"/>
              </a:solidFill>
              <a:effectLst>
                <a:outerShdw blurRad="38100" dist="38100" dir="2700000" algn="tl">
                  <a:srgbClr val="000000">
                    <a:alpha val="70000"/>
                  </a:srgbClr>
                </a:outerShdw>
              </a:effectLst>
              <a:latin typeface="Calibri" pitchFamily="34" charset="0"/>
            </a:endParaRPr>
          </a:p>
        </p:txBody>
      </p:sp>
    </p:spTree>
    <p:extLst>
      <p:ext uri="{BB962C8B-B14F-4D97-AF65-F5344CB8AC3E}">
        <p14:creationId xmlns:p14="http://schemas.microsoft.com/office/powerpoint/2010/main" val="30744749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44624"/>
            <a:ext cx="6046440" cy="1224136"/>
          </a:xfrm>
          <a:effectLst>
            <a:outerShdw blurRad="50800" dist="50800" dir="5400000" algn="ctr" rotWithShape="0">
              <a:schemeClr val="tx1"/>
            </a:outerShdw>
          </a:effectLst>
        </p:spPr>
        <p:txBody>
          <a:bodyPr/>
          <a:lstStyle/>
          <a:p>
            <a:r>
              <a:rPr lang="en-US" sz="7200" b="1" u="sng" dirty="0">
                <a:solidFill>
                  <a:schemeClr val="bg1"/>
                </a:solidFill>
                <a:effectLst>
                  <a:outerShdw blurRad="38100" dist="38100" dir="2700000" algn="tl">
                    <a:schemeClr val="tx1">
                      <a:alpha val="70000"/>
                    </a:schemeClr>
                  </a:outerShdw>
                </a:effectLst>
                <a:latin typeface="Calibri" pitchFamily="34" charset="0"/>
              </a:rPr>
              <a:t>Warm Front</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2051720" y="1412776"/>
            <a:ext cx="6696744" cy="5112568"/>
          </a:xfrm>
        </p:spPr>
        <p:txBody>
          <a:bodyPr/>
          <a:lstStyle/>
          <a:p>
            <a:r>
              <a:rPr lang="en-US" sz="4800" b="1" dirty="0">
                <a:solidFill>
                  <a:schemeClr val="bg1"/>
                </a:solidFill>
                <a:effectLst>
                  <a:outerShdw blurRad="38100" dist="38100" dir="2700000" algn="tl">
                    <a:schemeClr val="tx1">
                      <a:alpha val="70000"/>
                    </a:schemeClr>
                  </a:outerShdw>
                </a:effectLst>
                <a:latin typeface="Calibri" pitchFamily="34" charset="0"/>
              </a:rPr>
              <a:t>A warm front occurs when lighter, warmer air advances over heavier, colder air.</a:t>
            </a:r>
          </a:p>
          <a:p>
            <a:endParaRPr lang="en-US" sz="2000" b="1" dirty="0">
              <a:solidFill>
                <a:schemeClr val="bg1"/>
              </a:solidFill>
              <a:effectLst>
                <a:outerShdw blurRad="38100" dist="38100" dir="2700000" algn="tl">
                  <a:schemeClr val="tx1">
                    <a:alpha val="70000"/>
                  </a:schemeClr>
                </a:outerShdw>
              </a:effectLst>
              <a:latin typeface="Calibri" pitchFamily="34" charset="0"/>
            </a:endParaRPr>
          </a:p>
          <a:p>
            <a:r>
              <a:rPr lang="en-US" sz="4800" b="1" dirty="0">
                <a:solidFill>
                  <a:schemeClr val="bg1"/>
                </a:solidFill>
                <a:effectLst>
                  <a:outerShdw blurRad="38100" dist="38100" dir="2700000" algn="tl">
                    <a:schemeClr val="tx1">
                      <a:alpha val="70000"/>
                    </a:schemeClr>
                  </a:outerShdw>
                </a:effectLst>
                <a:latin typeface="Calibri" pitchFamily="34" charset="0"/>
              </a:rPr>
              <a:t>Can lead to long periods of gentle precipitation.</a:t>
            </a:r>
          </a:p>
        </p:txBody>
      </p:sp>
    </p:spTree>
    <p:extLst>
      <p:ext uri="{BB962C8B-B14F-4D97-AF65-F5344CB8AC3E}">
        <p14:creationId xmlns:p14="http://schemas.microsoft.com/office/powerpoint/2010/main" val="305271136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484784"/>
            <a:ext cx="3761581" cy="3002457"/>
          </a:xfrm>
          <a:effectLst>
            <a:outerShdw blurRad="50800" dist="50800" dir="5400000" algn="ctr" rotWithShape="0">
              <a:schemeClr val="tx1"/>
            </a:outerShdw>
          </a:effectLst>
        </p:spPr>
        <p:txBody>
          <a:bodyPr/>
          <a:lstStyle/>
          <a:p>
            <a:r>
              <a:rPr lang="en-US" sz="8800" b="1" u="sng" dirty="0">
                <a:solidFill>
                  <a:schemeClr val="tx1"/>
                </a:solidFill>
                <a:effectLst>
                  <a:outerShdw blurRad="38100" dist="38100" dir="2700000" algn="tl">
                    <a:schemeClr val="tx1">
                      <a:alpha val="70000"/>
                    </a:schemeClr>
                  </a:outerShdw>
                </a:effectLst>
                <a:latin typeface="Calibri" pitchFamily="34" charset="0"/>
              </a:rPr>
              <a:t>Warm </a:t>
            </a:r>
            <a:br>
              <a:rPr lang="en-US" sz="8800" b="1" u="sng" dirty="0">
                <a:solidFill>
                  <a:schemeClr val="tx1"/>
                </a:solidFill>
                <a:effectLst>
                  <a:outerShdw blurRad="38100" dist="38100" dir="2700000" algn="tl">
                    <a:schemeClr val="tx1">
                      <a:alpha val="70000"/>
                    </a:schemeClr>
                  </a:outerShdw>
                </a:effectLst>
                <a:latin typeface="Calibri" pitchFamily="34" charset="0"/>
              </a:rPr>
            </a:br>
            <a:r>
              <a:rPr lang="en-US" sz="8800" b="1" u="sng" dirty="0">
                <a:solidFill>
                  <a:schemeClr val="tx1"/>
                </a:solidFill>
                <a:effectLst>
                  <a:outerShdw blurRad="38100" dist="38100" dir="2700000" algn="tl">
                    <a:schemeClr val="tx1">
                      <a:alpha val="70000"/>
                    </a:schemeClr>
                  </a:outerShdw>
                </a:effectLst>
                <a:latin typeface="Calibri" pitchFamily="34" charset="0"/>
              </a:rPr>
              <a:t>Front</a:t>
            </a:r>
            <a:endParaRPr lang="en-US" sz="9600" b="1" u="sng" dirty="0">
              <a:solidFill>
                <a:schemeClr val="tx1"/>
              </a:solidFill>
              <a:effectLst>
                <a:outerShdw blurRad="38100" dist="38100" dir="2700000" algn="tl">
                  <a:schemeClr val="tx1">
                    <a:alpha val="70000"/>
                  </a:schemeClr>
                </a:outerShdw>
              </a:effectLst>
              <a:latin typeface="Calibri" pitchFamily="34" charset="0"/>
            </a:endParaRPr>
          </a:p>
        </p:txBody>
      </p:sp>
      <p:pic>
        <p:nvPicPr>
          <p:cNvPr id="5" name="Picture 2" descr="http://haskellsifiandtech.wikispaces.com/file/view/warm%20front.jpg/404835506/261x230/warm%20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3263"/>
            <a:ext cx="3384376" cy="2982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exchangedownloads.smarttech.com/public/content/b5/b58c0fe6-776e-4136-8e37-de6b12279d5e/previews/medium/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774495"/>
            <a:ext cx="40005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74561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nodeType="withEffect">
                                  <p:stCondLst>
                                    <p:cond delay="500"/>
                                  </p:stCondLst>
                                  <p:childTnLst>
                                    <p:set>
                                      <p:cBhvr>
                                        <p:cTn id="17" dur="1" fill="hold">
                                          <p:stCondLst>
                                            <p:cond delay="0"/>
                                          </p:stCondLst>
                                        </p:cTn>
                                        <p:tgtEl>
                                          <p:spTgt spid="9218"/>
                                        </p:tgtEl>
                                        <p:attrNameLst>
                                          <p:attrName>style.visibility</p:attrName>
                                        </p:attrNameLst>
                                      </p:cBhvr>
                                      <p:to>
                                        <p:strVal val="visible"/>
                                      </p:to>
                                    </p:set>
                                    <p:anim calcmode="lin" valueType="num">
                                      <p:cBhvr>
                                        <p:cTn id="18" dur="1000" fill="hold"/>
                                        <p:tgtEl>
                                          <p:spTgt spid="9218"/>
                                        </p:tgtEl>
                                        <p:attrNameLst>
                                          <p:attrName>ppt_w</p:attrName>
                                        </p:attrNameLst>
                                      </p:cBhvr>
                                      <p:tavLst>
                                        <p:tav tm="0">
                                          <p:val>
                                            <p:fltVal val="0"/>
                                          </p:val>
                                        </p:tav>
                                        <p:tav tm="100000">
                                          <p:val>
                                            <p:strVal val="#ppt_w"/>
                                          </p:val>
                                        </p:tav>
                                      </p:tavLst>
                                    </p:anim>
                                    <p:anim calcmode="lin" valueType="num">
                                      <p:cBhvr>
                                        <p:cTn id="19" dur="1000" fill="hold"/>
                                        <p:tgtEl>
                                          <p:spTgt spid="9218"/>
                                        </p:tgtEl>
                                        <p:attrNameLst>
                                          <p:attrName>ppt_h</p:attrName>
                                        </p:attrNameLst>
                                      </p:cBhvr>
                                      <p:tavLst>
                                        <p:tav tm="0">
                                          <p:val>
                                            <p:fltVal val="0"/>
                                          </p:val>
                                        </p:tav>
                                        <p:tav tm="100000">
                                          <p:val>
                                            <p:strVal val="#ppt_h"/>
                                          </p:val>
                                        </p:tav>
                                      </p:tavLst>
                                    </p:anim>
                                    <p:animEffect transition="in" filter="fade">
                                      <p:cBhvr>
                                        <p:cTn id="2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7224" y="404664"/>
            <a:ext cx="6046440" cy="2664296"/>
          </a:xfrm>
          <a:effectLst>
            <a:outerShdw blurRad="50800" dist="50800" dir="5400000" algn="ctr" rotWithShape="0">
              <a:schemeClr val="tx1"/>
            </a:outerShdw>
          </a:effectLst>
        </p:spPr>
        <p:txBody>
          <a:bodyPr/>
          <a:lstStyle/>
          <a:p>
            <a:r>
              <a:rPr lang="en-US" sz="8000" b="1" u="sng" dirty="0">
                <a:solidFill>
                  <a:schemeClr val="bg1"/>
                </a:solidFill>
                <a:effectLst>
                  <a:outerShdw blurRad="38100" dist="38100" dir="2700000" algn="tl">
                    <a:schemeClr val="tx1">
                      <a:alpha val="70000"/>
                    </a:schemeClr>
                  </a:outerShdw>
                </a:effectLst>
                <a:latin typeface="Calibri" pitchFamily="34" charset="0"/>
              </a:rPr>
              <a:t>Warm Front</a:t>
            </a:r>
            <a:br>
              <a:rPr lang="en-US" sz="8000" b="1" u="sng" dirty="0">
                <a:solidFill>
                  <a:schemeClr val="bg1"/>
                </a:solidFill>
                <a:effectLst>
                  <a:outerShdw blurRad="38100" dist="38100" dir="2700000" algn="tl">
                    <a:schemeClr val="tx1">
                      <a:alpha val="70000"/>
                    </a:schemeClr>
                  </a:outerShdw>
                </a:effectLst>
                <a:latin typeface="Calibri" pitchFamily="34" charset="0"/>
              </a:rPr>
            </a:br>
            <a:r>
              <a:rPr lang="en-US" sz="8000" b="1" u="sng" dirty="0">
                <a:solidFill>
                  <a:schemeClr val="bg1"/>
                </a:solidFill>
                <a:effectLst>
                  <a:outerShdw blurRad="38100" dist="38100" dir="2700000" algn="tl">
                    <a:schemeClr val="tx1">
                      <a:alpha val="70000"/>
                    </a:schemeClr>
                  </a:outerShdw>
                </a:effectLst>
                <a:latin typeface="Calibri" pitchFamily="34" charset="0"/>
              </a:rPr>
              <a:t>Advancing</a:t>
            </a:r>
            <a:endParaRPr lang="en-US" sz="8800" b="1" u="sng" dirty="0">
              <a:solidFill>
                <a:schemeClr val="bg1"/>
              </a:solidFill>
              <a:effectLst>
                <a:outerShdw blurRad="38100" dist="38100" dir="2700000" algn="tl">
                  <a:schemeClr val="tx1">
                    <a:alpha val="70000"/>
                  </a:schemeClr>
                </a:outerShdw>
              </a:effectLst>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356992"/>
            <a:ext cx="5649663" cy="2922240"/>
          </a:xfrm>
          <a:prstGeom prst="rect">
            <a:avLst/>
          </a:prstGeom>
          <a:ln>
            <a:solidFill>
              <a:schemeClr val="tx1"/>
            </a:solidFill>
          </a:ln>
        </p:spPr>
      </p:pic>
    </p:spTree>
    <p:extLst>
      <p:ext uri="{BB962C8B-B14F-4D97-AF65-F5344CB8AC3E}">
        <p14:creationId xmlns:p14="http://schemas.microsoft.com/office/powerpoint/2010/main" val="334954119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50" name="Picture 6" descr="http://severe-wx.pbworks.com/f/thunderstorm_destr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40818" cy="699540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022" y="260648"/>
            <a:ext cx="6480720" cy="6283933"/>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200" b="1" dirty="0">
                <a:solidFill>
                  <a:schemeClr val="bg1"/>
                </a:solidFill>
                <a:effectLst>
                  <a:outerShdw blurRad="38100" dist="38100" dir="2700000" algn="tl">
                    <a:schemeClr val="tx1">
                      <a:alpha val="70000"/>
                    </a:schemeClr>
                  </a:outerShdw>
                </a:effectLst>
                <a:latin typeface="Calibri" pitchFamily="34" charset="0"/>
              </a:rPr>
              <a:t>When the </a:t>
            </a:r>
            <a:br>
              <a:rPr lang="en-US" sz="5200" b="1" dirty="0">
                <a:solidFill>
                  <a:schemeClr val="bg1"/>
                </a:solidFill>
                <a:effectLst>
                  <a:outerShdw blurRad="38100" dist="38100" dir="2700000" algn="tl">
                    <a:schemeClr val="tx1">
                      <a:alpha val="70000"/>
                    </a:schemeClr>
                  </a:outerShdw>
                </a:effectLst>
                <a:latin typeface="Calibri" pitchFamily="34" charset="0"/>
              </a:rPr>
            </a:br>
            <a:r>
              <a:rPr lang="en-US" sz="5200" b="1" dirty="0">
                <a:solidFill>
                  <a:schemeClr val="bg1"/>
                </a:solidFill>
                <a:effectLst>
                  <a:outerShdw blurRad="38100" dist="38100" dir="2700000" algn="tl">
                    <a:schemeClr val="tx1">
                      <a:alpha val="70000"/>
                    </a:schemeClr>
                  </a:outerShdw>
                </a:effectLst>
                <a:latin typeface="Calibri" pitchFamily="34" charset="0"/>
              </a:rPr>
              <a:t>temperature </a:t>
            </a:r>
            <a:br>
              <a:rPr lang="en-US" sz="5200" b="1" dirty="0">
                <a:solidFill>
                  <a:schemeClr val="bg1"/>
                </a:solidFill>
                <a:effectLst>
                  <a:outerShdw blurRad="38100" dist="38100" dir="2700000" algn="tl">
                    <a:schemeClr val="tx1">
                      <a:alpha val="70000"/>
                    </a:schemeClr>
                  </a:outerShdw>
                </a:effectLst>
                <a:latin typeface="Calibri" pitchFamily="34" charset="0"/>
              </a:rPr>
            </a:br>
            <a:r>
              <a:rPr lang="en-US" sz="5200" b="1" dirty="0">
                <a:solidFill>
                  <a:schemeClr val="bg1"/>
                </a:solidFill>
                <a:effectLst>
                  <a:outerShdw blurRad="38100" dist="38100" dir="2700000" algn="tl">
                    <a:schemeClr val="tx1">
                      <a:alpha val="70000"/>
                    </a:schemeClr>
                  </a:outerShdw>
                </a:effectLst>
                <a:latin typeface="Calibri" pitchFamily="34" charset="0"/>
              </a:rPr>
              <a:t>difference between </a:t>
            </a:r>
            <a:br>
              <a:rPr lang="en-US" sz="5200" b="1" dirty="0">
                <a:solidFill>
                  <a:schemeClr val="bg1"/>
                </a:solidFill>
                <a:effectLst>
                  <a:outerShdw blurRad="38100" dist="38100" dir="2700000" algn="tl">
                    <a:schemeClr val="tx1">
                      <a:alpha val="70000"/>
                    </a:schemeClr>
                  </a:outerShdw>
                </a:effectLst>
                <a:latin typeface="Calibri" pitchFamily="34" charset="0"/>
              </a:rPr>
            </a:br>
            <a:r>
              <a:rPr lang="en-US" sz="5200" b="1" dirty="0">
                <a:solidFill>
                  <a:schemeClr val="bg1"/>
                </a:solidFill>
                <a:effectLst>
                  <a:outerShdw blurRad="38100" dist="38100" dir="2700000" algn="tl">
                    <a:schemeClr val="tx1">
                      <a:alpha val="70000"/>
                    </a:schemeClr>
                  </a:outerShdw>
                </a:effectLst>
                <a:latin typeface="Calibri" pitchFamily="34" charset="0"/>
              </a:rPr>
              <a:t>the cold and warm </a:t>
            </a:r>
            <a:br>
              <a:rPr lang="en-US" sz="5200" b="1" dirty="0">
                <a:solidFill>
                  <a:schemeClr val="bg1"/>
                </a:solidFill>
                <a:effectLst>
                  <a:outerShdw blurRad="38100" dist="38100" dir="2700000" algn="tl">
                    <a:schemeClr val="tx1">
                      <a:alpha val="70000"/>
                    </a:schemeClr>
                  </a:outerShdw>
                </a:effectLst>
                <a:latin typeface="Calibri" pitchFamily="34" charset="0"/>
              </a:rPr>
            </a:br>
            <a:r>
              <a:rPr lang="en-US" sz="5200" b="1" dirty="0">
                <a:solidFill>
                  <a:schemeClr val="bg1"/>
                </a:solidFill>
                <a:effectLst>
                  <a:outerShdw blurRad="38100" dist="38100" dir="2700000" algn="tl">
                    <a:schemeClr val="tx1">
                      <a:alpha val="70000"/>
                    </a:schemeClr>
                  </a:outerShdw>
                </a:effectLst>
                <a:latin typeface="Calibri" pitchFamily="34" charset="0"/>
              </a:rPr>
              <a:t>air is large, thunderstorms and even tornadoes may form.</a:t>
            </a:r>
          </a:p>
        </p:txBody>
      </p:sp>
    </p:spTree>
    <p:extLst>
      <p:ext uri="{BB962C8B-B14F-4D97-AF65-F5344CB8AC3E}">
        <p14:creationId xmlns:p14="http://schemas.microsoft.com/office/powerpoint/2010/main" val="28657298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50" name="Picture 6" descr="http://severe-wx.pbworks.com/f/thunderstorm_destr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48322" cy="699540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9798" y="260648"/>
            <a:ext cx="8519418" cy="6283933"/>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4800" b="1" dirty="0">
                <a:solidFill>
                  <a:srgbClr val="FFFFFF"/>
                </a:solidFill>
                <a:effectLst>
                  <a:outerShdw blurRad="38100" dist="38100" dir="2700000" algn="tl">
                    <a:srgbClr val="000000">
                      <a:alpha val="70000"/>
                    </a:srgbClr>
                  </a:outerShdw>
                </a:effectLst>
                <a:latin typeface="Calibri" pitchFamily="34" charset="0"/>
              </a:rPr>
              <a:t>  Thunderstorms can </a:t>
            </a:r>
            <a:br>
              <a:rPr lang="en-US" sz="4800" b="1" dirty="0">
                <a:solidFill>
                  <a:srgbClr val="FFFFFF"/>
                </a:solidFill>
                <a:effectLst>
                  <a:outerShdw blurRad="38100" dist="38100" dir="2700000" algn="tl">
                    <a:srgbClr val="000000">
                      <a:alpha val="70000"/>
                    </a:srgbClr>
                  </a:outerShdw>
                </a:effectLst>
                <a:latin typeface="Calibri" pitchFamily="34" charset="0"/>
              </a:rPr>
            </a:br>
            <a:r>
              <a:rPr lang="en-US" sz="4800" b="1" dirty="0">
                <a:solidFill>
                  <a:srgbClr val="FFFFFF"/>
                </a:solidFill>
                <a:effectLst>
                  <a:outerShdw blurRad="38100" dist="38100" dir="2700000" algn="tl">
                    <a:srgbClr val="000000">
                      <a:alpha val="70000"/>
                    </a:srgbClr>
                  </a:outerShdw>
                </a:effectLst>
                <a:latin typeface="Calibri" pitchFamily="34" charset="0"/>
              </a:rPr>
              <a:t>  form at a cold front </a:t>
            </a:r>
            <a:br>
              <a:rPr lang="en-US" sz="4800" b="1" dirty="0">
                <a:solidFill>
                  <a:srgbClr val="FFFFFF"/>
                </a:solidFill>
                <a:effectLst>
                  <a:outerShdw blurRad="38100" dist="38100" dir="2700000" algn="tl">
                    <a:srgbClr val="000000">
                      <a:alpha val="70000"/>
                    </a:srgbClr>
                  </a:outerShdw>
                </a:effectLst>
                <a:latin typeface="Calibri" pitchFamily="34" charset="0"/>
              </a:rPr>
            </a:br>
            <a:r>
              <a:rPr lang="en-US" sz="4800" b="1" dirty="0">
                <a:solidFill>
                  <a:srgbClr val="FFFFFF"/>
                </a:solidFill>
                <a:effectLst>
                  <a:outerShdw blurRad="38100" dist="38100" dir="2700000" algn="tl">
                    <a:srgbClr val="000000">
                      <a:alpha val="70000"/>
                    </a:srgbClr>
                  </a:outerShdw>
                </a:effectLst>
                <a:latin typeface="Calibri" pitchFamily="34" charset="0"/>
              </a:rPr>
              <a:t>  or within an air mass.</a:t>
            </a:r>
          </a:p>
          <a:p>
            <a:endParaRPr lang="en-US" sz="1800" b="1" dirty="0">
              <a:solidFill>
                <a:srgbClr val="FFFFFF"/>
              </a:solidFill>
              <a:effectLst>
                <a:outerShdw blurRad="38100" dist="38100" dir="2700000" algn="tl">
                  <a:srgbClr val="000000">
                    <a:alpha val="70000"/>
                  </a:srgbClr>
                </a:outerShdw>
              </a:effectLst>
              <a:latin typeface="Calibri" pitchFamily="34" charset="0"/>
            </a:endParaRPr>
          </a:p>
          <a:p>
            <a:pPr algn="l"/>
            <a:r>
              <a:rPr lang="en-US" sz="4800" b="1" dirty="0">
                <a:solidFill>
                  <a:srgbClr val="FFFFFF"/>
                </a:solidFill>
                <a:effectLst>
                  <a:outerShdw blurRad="38100" dist="38100" dir="2700000" algn="tl">
                    <a:srgbClr val="000000">
                      <a:alpha val="70000"/>
                    </a:srgbClr>
                  </a:outerShdw>
                </a:effectLst>
                <a:latin typeface="Calibri" pitchFamily="34" charset="0"/>
              </a:rPr>
              <a:t>  At a cold front, air can </a:t>
            </a:r>
            <a:br>
              <a:rPr lang="en-US" sz="4800" b="1" dirty="0">
                <a:solidFill>
                  <a:srgbClr val="FFFFFF"/>
                </a:solidFill>
                <a:effectLst>
                  <a:outerShdw blurRad="38100" dist="38100" dir="2700000" algn="tl">
                    <a:srgbClr val="000000">
                      <a:alpha val="70000"/>
                    </a:srgbClr>
                  </a:outerShdw>
                </a:effectLst>
                <a:latin typeface="Calibri" pitchFamily="34" charset="0"/>
              </a:rPr>
            </a:br>
            <a:r>
              <a:rPr lang="en-US" sz="4800" b="1" dirty="0">
                <a:solidFill>
                  <a:srgbClr val="FFFFFF"/>
                </a:solidFill>
                <a:effectLst>
                  <a:outerShdw blurRad="38100" dist="38100" dir="2700000" algn="tl">
                    <a:srgbClr val="000000">
                      <a:alpha val="70000"/>
                    </a:srgbClr>
                  </a:outerShdw>
                </a:effectLst>
                <a:latin typeface="Calibri" pitchFamily="34" charset="0"/>
              </a:rPr>
              <a:t>  be forced upward quickly. </a:t>
            </a:r>
            <a:br>
              <a:rPr lang="en-US" sz="4800" b="1" dirty="0">
                <a:solidFill>
                  <a:srgbClr val="FFFFFF"/>
                </a:solidFill>
                <a:effectLst>
                  <a:outerShdw blurRad="38100" dist="38100" dir="2700000" algn="tl">
                    <a:srgbClr val="000000">
                      <a:alpha val="70000"/>
                    </a:srgbClr>
                  </a:outerShdw>
                </a:effectLst>
                <a:latin typeface="Calibri" pitchFamily="34" charset="0"/>
              </a:rPr>
            </a:br>
            <a:r>
              <a:rPr lang="en-US" sz="4800" b="1" dirty="0">
                <a:solidFill>
                  <a:srgbClr val="FFFFFF"/>
                </a:solidFill>
                <a:effectLst>
                  <a:outerShdw blurRad="38100" dist="38100" dir="2700000" algn="tl">
                    <a:srgbClr val="000000">
                      <a:alpha val="70000"/>
                    </a:srgbClr>
                  </a:outerShdw>
                </a:effectLst>
                <a:latin typeface="Calibri" pitchFamily="34" charset="0"/>
              </a:rPr>
              <a:t>  Within an air mass, uneven </a:t>
            </a:r>
            <a:br>
              <a:rPr lang="en-US" sz="4800" b="1" dirty="0">
                <a:solidFill>
                  <a:srgbClr val="FFFFFF"/>
                </a:solidFill>
                <a:effectLst>
                  <a:outerShdw blurRad="38100" dist="38100" dir="2700000" algn="tl">
                    <a:srgbClr val="000000">
                      <a:alpha val="70000"/>
                    </a:srgbClr>
                  </a:outerShdw>
                </a:effectLst>
                <a:latin typeface="Calibri" pitchFamily="34" charset="0"/>
              </a:rPr>
            </a:br>
            <a:r>
              <a:rPr lang="en-US" sz="4800" b="1" dirty="0">
                <a:solidFill>
                  <a:srgbClr val="FFFFFF"/>
                </a:solidFill>
                <a:effectLst>
                  <a:outerShdw blurRad="38100" dist="38100" dir="2700000" algn="tl">
                    <a:srgbClr val="000000">
                      <a:alpha val="70000"/>
                    </a:srgbClr>
                  </a:outerShdw>
                </a:effectLst>
                <a:latin typeface="Calibri" pitchFamily="34" charset="0"/>
              </a:rPr>
              <a:t>  heating can produce convection </a:t>
            </a:r>
            <a:br>
              <a:rPr lang="en-US" sz="4800" b="1" dirty="0">
                <a:solidFill>
                  <a:srgbClr val="FFFFFF"/>
                </a:solidFill>
                <a:effectLst>
                  <a:outerShdw blurRad="38100" dist="38100" dir="2700000" algn="tl">
                    <a:srgbClr val="000000">
                      <a:alpha val="70000"/>
                    </a:srgbClr>
                  </a:outerShdw>
                </a:effectLst>
                <a:latin typeface="Calibri" pitchFamily="34" charset="0"/>
              </a:rPr>
            </a:br>
            <a:r>
              <a:rPr lang="en-US" sz="4800" b="1" dirty="0">
                <a:solidFill>
                  <a:srgbClr val="FFFFFF"/>
                </a:solidFill>
                <a:effectLst>
                  <a:outerShdw blurRad="38100" dist="38100" dir="2700000" algn="tl">
                    <a:srgbClr val="000000">
                      <a:alpha val="70000"/>
                    </a:srgbClr>
                  </a:outerShdw>
                </a:effectLst>
                <a:latin typeface="Calibri" pitchFamily="34" charset="0"/>
              </a:rPr>
              <a:t>  and thunderstorms.</a:t>
            </a:r>
          </a:p>
        </p:txBody>
      </p:sp>
    </p:spTree>
    <p:extLst>
      <p:ext uri="{BB962C8B-B14F-4D97-AF65-F5344CB8AC3E}">
        <p14:creationId xmlns:p14="http://schemas.microsoft.com/office/powerpoint/2010/main" val="368897907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1628800"/>
            <a:ext cx="6480720" cy="4525963"/>
          </a:xfrm>
        </p:spPr>
        <p:txBody>
          <a:bodyPr/>
          <a:lstStyle/>
          <a:p>
            <a:pPr marL="0" indent="0" algn="ctr">
              <a:spcBef>
                <a:spcPts val="0"/>
              </a:spcBef>
              <a:buNone/>
            </a:pPr>
            <a:r>
              <a:rPr lang="en-US" sz="4000" b="1" dirty="0">
                <a:solidFill>
                  <a:schemeClr val="bg1"/>
                </a:solidFill>
                <a:effectLst>
                  <a:outerShdw blurRad="38100" dist="38100" dir="2700000" algn="ctr" rotWithShape="0">
                    <a:schemeClr val="tx1">
                      <a:alpha val="70000"/>
                    </a:schemeClr>
                  </a:outerShdw>
                </a:effectLst>
                <a:latin typeface="Calibri" pitchFamily="34" charset="0"/>
              </a:rPr>
              <a:t>Thunderstorms get their energy from humid air. When warm, humid air near the ground moves vertically into cooler air above, the rising air, or updraft, can build a thunderstorm quickly.</a:t>
            </a:r>
          </a:p>
        </p:txBody>
      </p:sp>
      <p:sp>
        <p:nvSpPr>
          <p:cNvPr id="4" name="Title 1"/>
          <p:cNvSpPr txBox="1">
            <a:spLocks noGrp="1"/>
          </p:cNvSpPr>
          <p:nvPr>
            <p:ph type="title"/>
          </p:nvPr>
        </p:nvSpPr>
        <p:spPr>
          <a:xfrm>
            <a:off x="1835696" y="476672"/>
            <a:ext cx="7200329" cy="864096"/>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u="sng" dirty="0">
                <a:solidFill>
                  <a:schemeClr val="bg1"/>
                </a:solidFill>
                <a:effectLst>
                  <a:outerShdw blurRad="38100" dist="38100" dir="2700000" algn="tl">
                    <a:schemeClr val="tx1">
                      <a:alpha val="70000"/>
                    </a:schemeClr>
                  </a:outerShdw>
                </a:effectLst>
                <a:latin typeface="Calibri" pitchFamily="34" charset="0"/>
              </a:rPr>
              <a:t>Formation of a Thunderstorm</a:t>
            </a:r>
            <a:endParaRPr lang="en-US" b="1" u="sng" dirty="0">
              <a:solidFill>
                <a:schemeClr val="bg1"/>
              </a:solidFill>
              <a:effectLst>
                <a:outerShdw blurRad="38100" dist="38100" dir="2700000" algn="tl">
                  <a:schemeClr val="tx1">
                    <a:alpha val="70000"/>
                  </a:schemeClr>
                </a:outerShdw>
              </a:effectLst>
              <a:latin typeface="Calibri" pitchFamily="34" charset="0"/>
            </a:endParaRPr>
          </a:p>
        </p:txBody>
      </p:sp>
    </p:spTree>
    <p:extLst>
      <p:ext uri="{BB962C8B-B14F-4D97-AF65-F5344CB8AC3E}">
        <p14:creationId xmlns:p14="http://schemas.microsoft.com/office/powerpoint/2010/main" val="79582787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640252"/>
            <a:ext cx="8784976" cy="1080120"/>
          </a:xfrm>
        </p:spPr>
        <p:txBody>
          <a:bodyPr/>
          <a:lstStyle/>
          <a:p>
            <a:pPr marL="0" indent="0">
              <a:spcBef>
                <a:spcPts val="0"/>
              </a:spcBef>
              <a:buNone/>
            </a:pPr>
            <a:r>
              <a:rPr lang="en-US" sz="2000" b="1" dirty="0">
                <a:effectLst>
                  <a:outerShdw blurRad="38100" dist="38100" dir="2700000" algn="ctr" rotWithShape="0">
                    <a:schemeClr val="bg1">
                      <a:alpha val="70000"/>
                    </a:schemeClr>
                  </a:outerShdw>
                </a:effectLst>
                <a:latin typeface="Calibri" pitchFamily="34" charset="0"/>
              </a:rPr>
              <a:t>1. Rising humid air forms a cloud. The water vapor releases energy when it condenses into cloud droplets. This energy increases the air motion. The cloud continues building up into the tall cloud of a thunderstorm.</a:t>
            </a:r>
          </a:p>
        </p:txBody>
      </p:sp>
      <p:sp>
        <p:nvSpPr>
          <p:cNvPr id="4" name="Title 1"/>
          <p:cNvSpPr txBox="1">
            <a:spLocks noGrp="1"/>
          </p:cNvSpPr>
          <p:nvPr>
            <p:ph type="title"/>
          </p:nvPr>
        </p:nvSpPr>
        <p:spPr>
          <a:xfrm>
            <a:off x="107739" y="44624"/>
            <a:ext cx="9000529" cy="792088"/>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dirty="0">
                <a:solidFill>
                  <a:schemeClr val="tx1"/>
                </a:solidFill>
                <a:effectLst>
                  <a:outerShdw blurRad="38100" dist="38100" dir="2700000" algn="tl">
                    <a:schemeClr val="tx1">
                      <a:alpha val="70000"/>
                    </a:schemeClr>
                  </a:outerShdw>
                </a:effectLst>
                <a:latin typeface="Calibri" pitchFamily="34" charset="0"/>
              </a:rPr>
              <a:t>Formation of a Thunderstorm</a:t>
            </a:r>
            <a:endParaRPr lang="en-US" sz="5400" b="1" u="sng" dirty="0">
              <a:solidFill>
                <a:schemeClr val="tx1"/>
              </a:solidFill>
              <a:effectLst>
                <a:outerShdw blurRad="38100" dist="38100" dir="2700000" algn="tl">
                  <a:schemeClr val="tx1">
                    <a:alpha val="70000"/>
                  </a:schemeClr>
                </a:outerShdw>
              </a:effectLst>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41" y="908720"/>
            <a:ext cx="70485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88061" y="4720372"/>
            <a:ext cx="8856984" cy="10801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000" b="1" dirty="0">
                <a:solidFill>
                  <a:srgbClr val="000000"/>
                </a:solidFill>
                <a:effectLst>
                  <a:outerShdw blurRad="38100" dist="38100" dir="2700000" algn="ctr" rotWithShape="0">
                    <a:srgbClr val="FFFFFF">
                      <a:alpha val="70000"/>
                    </a:srgbClr>
                  </a:outerShdw>
                </a:effectLst>
                <a:latin typeface="Calibri" pitchFamily="34" charset="0"/>
              </a:rPr>
              <a:t>2. Ice particles form in the low temperatures near the top of the cloud. As the ice </a:t>
            </a:r>
            <a:br>
              <a:rPr lang="en-US" sz="2000" b="1" dirty="0">
                <a:solidFill>
                  <a:srgbClr val="000000"/>
                </a:solidFill>
                <a:effectLst>
                  <a:outerShdw blurRad="38100" dist="38100" dir="2700000" algn="ctr" rotWithShape="0">
                    <a:srgbClr val="FFFFFF">
                      <a:alpha val="70000"/>
                    </a:srgbClr>
                  </a:outerShdw>
                </a:effectLst>
                <a:latin typeface="Calibri" pitchFamily="34" charset="0"/>
              </a:rPr>
            </a:br>
            <a:r>
              <a:rPr lang="en-US" sz="2000" b="1" dirty="0">
                <a:solidFill>
                  <a:srgbClr val="000000"/>
                </a:solidFill>
                <a:effectLst>
                  <a:outerShdw blurRad="38100" dist="38100" dir="2700000" algn="ctr" rotWithShape="0">
                    <a:srgbClr val="FFFFFF">
                      <a:alpha val="70000"/>
                    </a:srgbClr>
                  </a:outerShdw>
                </a:effectLst>
                <a:latin typeface="Calibri" pitchFamily="34" charset="0"/>
              </a:rPr>
              <a:t>particles grow large, they begin to fall and pull cold air down with them. This </a:t>
            </a:r>
            <a:br>
              <a:rPr lang="en-US" sz="2000" b="1" dirty="0">
                <a:solidFill>
                  <a:srgbClr val="000000"/>
                </a:solidFill>
                <a:effectLst>
                  <a:outerShdw blurRad="38100" dist="38100" dir="2700000" algn="ctr" rotWithShape="0">
                    <a:srgbClr val="FFFFFF">
                      <a:alpha val="70000"/>
                    </a:srgbClr>
                  </a:outerShdw>
                </a:effectLst>
                <a:latin typeface="Calibri" pitchFamily="34" charset="0"/>
              </a:rPr>
            </a:br>
            <a:r>
              <a:rPr lang="en-US" sz="2000" b="1" dirty="0">
                <a:solidFill>
                  <a:srgbClr val="000000"/>
                </a:solidFill>
                <a:effectLst>
                  <a:outerShdw blurRad="38100" dist="38100" dir="2700000" algn="ctr" rotWithShape="0">
                    <a:srgbClr val="FFFFFF">
                      <a:alpha val="70000"/>
                    </a:srgbClr>
                  </a:outerShdw>
                </a:effectLst>
                <a:latin typeface="Calibri" pitchFamily="34" charset="0"/>
              </a:rPr>
              <a:t>strong downdraft brings heavy rain or hail—the most severe stage of a </a:t>
            </a:r>
            <a:br>
              <a:rPr lang="en-US" sz="2000" b="1" dirty="0">
                <a:solidFill>
                  <a:srgbClr val="000000"/>
                </a:solidFill>
                <a:effectLst>
                  <a:outerShdw blurRad="38100" dist="38100" dir="2700000" algn="ctr" rotWithShape="0">
                    <a:srgbClr val="FFFFFF">
                      <a:alpha val="70000"/>
                    </a:srgbClr>
                  </a:outerShdw>
                </a:effectLst>
                <a:latin typeface="Calibri" pitchFamily="34" charset="0"/>
              </a:rPr>
            </a:br>
            <a:r>
              <a:rPr lang="en-US" sz="2000" b="1" dirty="0">
                <a:solidFill>
                  <a:srgbClr val="000000"/>
                </a:solidFill>
                <a:effectLst>
                  <a:outerShdw blurRad="38100" dist="38100" dir="2700000" algn="ctr" rotWithShape="0">
                    <a:srgbClr val="FFFFFF">
                      <a:alpha val="70000"/>
                    </a:srgbClr>
                  </a:outerShdw>
                </a:effectLst>
                <a:latin typeface="Calibri" pitchFamily="34" charset="0"/>
              </a:rPr>
              <a:t>thunderstorm.</a:t>
            </a:r>
          </a:p>
        </p:txBody>
      </p:sp>
      <p:sp>
        <p:nvSpPr>
          <p:cNvPr id="6" name="Content Placeholder 2"/>
          <p:cNvSpPr txBox="1">
            <a:spLocks/>
          </p:cNvSpPr>
          <p:nvPr/>
        </p:nvSpPr>
        <p:spPr>
          <a:xfrm>
            <a:off x="221729" y="6021288"/>
            <a:ext cx="8784976" cy="7920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spcBef>
                <a:spcPts val="0"/>
              </a:spcBef>
              <a:buFontTx/>
              <a:buNone/>
            </a:pPr>
            <a:r>
              <a:rPr lang="en-US" sz="2000" b="1" dirty="0">
                <a:solidFill>
                  <a:srgbClr val="000000"/>
                </a:solidFill>
                <a:effectLst>
                  <a:outerShdw blurRad="38100" dist="38100" dir="2700000" algn="ctr" rotWithShape="0">
                    <a:srgbClr val="FFFFFF">
                      <a:alpha val="70000"/>
                    </a:srgbClr>
                  </a:outerShdw>
                </a:effectLst>
                <a:latin typeface="Calibri" pitchFamily="34" charset="0"/>
              </a:rPr>
              <a:t>3. The downdraft can spread out and block more warm air from moving upward into the cloud. The storm slows down and ends.</a:t>
            </a:r>
          </a:p>
        </p:txBody>
      </p:sp>
    </p:spTree>
    <p:extLst>
      <p:ext uri="{BB962C8B-B14F-4D97-AF65-F5344CB8AC3E}">
        <p14:creationId xmlns:p14="http://schemas.microsoft.com/office/powerpoint/2010/main" val="57448577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fltVal val="0"/>
                                          </p:val>
                                        </p:tav>
                                        <p:tav tm="100000">
                                          <p:val>
                                            <p:strVal val="#ppt_w"/>
                                          </p:val>
                                        </p:tav>
                                      </p:tavLst>
                                    </p:anim>
                                    <p:anim calcmode="lin" valueType="num">
                                      <p:cBhvr>
                                        <p:cTn id="14" dur="1000" fill="hold"/>
                                        <p:tgtEl>
                                          <p:spTgt spid="3074"/>
                                        </p:tgtEl>
                                        <p:attrNameLst>
                                          <p:attrName>ppt_h</p:attrName>
                                        </p:attrNameLst>
                                      </p:cBhvr>
                                      <p:tavLst>
                                        <p:tav tm="0">
                                          <p:val>
                                            <p:fltVal val="0"/>
                                          </p:val>
                                        </p:tav>
                                        <p:tav tm="100000">
                                          <p:val>
                                            <p:strVal val="#ppt_h"/>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07739" y="44624"/>
            <a:ext cx="9000529" cy="792088"/>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dirty="0">
                <a:solidFill>
                  <a:schemeClr val="tx1"/>
                </a:solidFill>
                <a:effectLst>
                  <a:outerShdw blurRad="38100" dist="38100" dir="2700000" algn="tl">
                    <a:schemeClr val="tx1">
                      <a:alpha val="70000"/>
                    </a:schemeClr>
                  </a:outerShdw>
                </a:effectLst>
                <a:latin typeface="Calibri" pitchFamily="34" charset="0"/>
              </a:rPr>
              <a:t>Formation of a Thunderstorm</a:t>
            </a:r>
            <a:endParaRPr lang="en-US" sz="5400" b="1" u="sng" dirty="0">
              <a:solidFill>
                <a:schemeClr val="tx1"/>
              </a:solidFill>
              <a:effectLst>
                <a:outerShdw blurRad="38100" dist="38100" dir="2700000" algn="tl">
                  <a:schemeClr val="tx1">
                    <a:alpha val="70000"/>
                  </a:schemeClr>
                </a:outerShdw>
              </a:effectLst>
              <a:latin typeface="Calibri" pitchFamily="34" charset="0"/>
            </a:endParaRPr>
          </a:p>
        </p:txBody>
      </p:sp>
      <p:sp>
        <p:nvSpPr>
          <p:cNvPr id="5" name="Content Placeholder 2"/>
          <p:cNvSpPr txBox="1">
            <a:spLocks/>
          </p:cNvSpPr>
          <p:nvPr/>
        </p:nvSpPr>
        <p:spPr>
          <a:xfrm>
            <a:off x="395536" y="1050068"/>
            <a:ext cx="8424936" cy="223224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000" b="1" dirty="0">
                <a:solidFill>
                  <a:srgbClr val="000000"/>
                </a:solidFill>
                <a:effectLst>
                  <a:outerShdw blurRad="38100" dist="38100" dir="2700000" algn="ctr" rotWithShape="0">
                    <a:srgbClr val="FFFFFF">
                      <a:alpha val="70000"/>
                    </a:srgbClr>
                  </a:outerShdw>
                </a:effectLst>
                <a:latin typeface="Calibri" pitchFamily="34" charset="0"/>
              </a:rPr>
              <a:t>In some regions, the conditions that produce thunderstorms occur almost daily during part of the year. </a:t>
            </a:r>
          </a:p>
          <a:p>
            <a:pPr marL="0" indent="0" algn="ctr">
              <a:spcBef>
                <a:spcPts val="0"/>
              </a:spcBef>
              <a:buFontTx/>
              <a:buNone/>
            </a:pPr>
            <a:endParaRPr lang="en-US" sz="1400" b="1" dirty="0">
              <a:solidFill>
                <a:srgbClr val="000000"/>
              </a:solidFill>
              <a:effectLst>
                <a:outerShdw blurRad="38100" dist="38100" dir="2700000" algn="ctr" rotWithShape="0">
                  <a:srgbClr val="FFFFFF">
                    <a:alpha val="70000"/>
                  </a:srgbClr>
                </a:outerShdw>
              </a:effectLst>
              <a:latin typeface="Calibri" pitchFamily="34" charset="0"/>
            </a:endParaRPr>
          </a:p>
          <a:p>
            <a:pPr marL="0" indent="0" algn="ctr">
              <a:spcBef>
                <a:spcPts val="0"/>
              </a:spcBef>
              <a:buFontTx/>
              <a:buNone/>
            </a:pPr>
            <a:r>
              <a:rPr lang="en-US" sz="2000" b="1" dirty="0">
                <a:solidFill>
                  <a:srgbClr val="000000"/>
                </a:solidFill>
                <a:effectLst>
                  <a:outerShdw blurRad="38100" dist="38100" dir="2700000" algn="ctr" rotWithShape="0">
                    <a:srgbClr val="FFFFFF">
                      <a:alpha val="70000"/>
                    </a:srgbClr>
                  </a:outerShdw>
                </a:effectLst>
                <a:latin typeface="Calibri" pitchFamily="34" charset="0"/>
              </a:rPr>
              <a:t>In Florida, for example, the wet land and air warm up during a long summer day. Then, as you see in the diagram, cool sea breezes blow in from both coasts of the peninsula at once. The two sea breezes together push the warm, humid air over the land upward quickly. Thunderstorms form in the rising air.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212976"/>
            <a:ext cx="5840710" cy="356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442300"/>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nodeType="withEffect">
                                  <p:stCondLst>
                                    <p:cond delay="50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1000" fill="hold"/>
                                        <p:tgtEl>
                                          <p:spTgt spid="4098"/>
                                        </p:tgtEl>
                                        <p:attrNameLst>
                                          <p:attrName>ppt_w</p:attrName>
                                        </p:attrNameLst>
                                      </p:cBhvr>
                                      <p:tavLst>
                                        <p:tav tm="0">
                                          <p:val>
                                            <p:fltVal val="0"/>
                                          </p:val>
                                        </p:tav>
                                        <p:tav tm="100000">
                                          <p:val>
                                            <p:strVal val="#ppt_w"/>
                                          </p:val>
                                        </p:tav>
                                      </p:tavLst>
                                    </p:anim>
                                    <p:anim calcmode="lin" valueType="num">
                                      <p:cBhvr>
                                        <p:cTn id="19" dur="1000" fill="hold"/>
                                        <p:tgtEl>
                                          <p:spTgt spid="4098"/>
                                        </p:tgtEl>
                                        <p:attrNameLst>
                                          <p:attrName>ppt_h</p:attrName>
                                        </p:attrNameLst>
                                      </p:cBhvr>
                                      <p:tavLst>
                                        <p:tav tm="0">
                                          <p:val>
                                            <p:fltVal val="0"/>
                                          </p:val>
                                        </p:tav>
                                        <p:tav tm="100000">
                                          <p:val>
                                            <p:strVal val="#ppt_h"/>
                                          </p:val>
                                        </p:tav>
                                      </p:tavLst>
                                    </p:anim>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noGrp="1"/>
          </p:cNvSpPr>
          <p:nvPr>
            <p:ph type="title"/>
          </p:nvPr>
        </p:nvSpPr>
        <p:spPr>
          <a:xfrm>
            <a:off x="107739" y="44624"/>
            <a:ext cx="9000529" cy="792088"/>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u="sng" dirty="0">
                <a:solidFill>
                  <a:schemeClr val="tx1"/>
                </a:solidFill>
                <a:effectLst>
                  <a:outerShdw blurRad="38100" dist="38100" dir="2700000" algn="tl">
                    <a:schemeClr val="tx1">
                      <a:alpha val="70000"/>
                    </a:schemeClr>
                  </a:outerShdw>
                </a:effectLst>
                <a:latin typeface="Calibri" pitchFamily="34" charset="0"/>
              </a:rPr>
              <a:t>Formation of a Thunderstorm</a:t>
            </a:r>
            <a:endParaRPr lang="en-US" sz="5400" b="1" u="sng" dirty="0">
              <a:solidFill>
                <a:schemeClr val="tx1"/>
              </a:solidFill>
              <a:effectLst>
                <a:outerShdw blurRad="38100" dist="38100" dir="2700000" algn="tl">
                  <a:schemeClr val="tx1">
                    <a:alpha val="70000"/>
                  </a:schemeClr>
                </a:outerShdw>
              </a:effectLst>
              <a:latin typeface="Calibri" pitchFamily="34" charset="0"/>
            </a:endParaRPr>
          </a:p>
        </p:txBody>
      </p:sp>
      <p:sp>
        <p:nvSpPr>
          <p:cNvPr id="5" name="Content Placeholder 2"/>
          <p:cNvSpPr txBox="1">
            <a:spLocks/>
          </p:cNvSpPr>
          <p:nvPr/>
        </p:nvSpPr>
        <p:spPr>
          <a:xfrm>
            <a:off x="251520" y="1196752"/>
            <a:ext cx="8424936" cy="16561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400" b="1" dirty="0">
                <a:solidFill>
                  <a:srgbClr val="000000"/>
                </a:solidFill>
                <a:effectLst>
                  <a:outerShdw blurRad="38100" dist="38100" dir="2700000" algn="ctr" rotWithShape="0">
                    <a:srgbClr val="FFFFFF">
                      <a:alpha val="70000"/>
                    </a:srgbClr>
                  </a:outerShdw>
                </a:effectLst>
                <a:latin typeface="Calibri" pitchFamily="34" charset="0"/>
              </a:rPr>
              <a:t>California, along the western coast, does not have thunderstorms in the summer like Florida. Why might this be the case? What important factor in the formation of a thunderstorm would California be missing?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16" y="3140968"/>
            <a:ext cx="4896544" cy="306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23528" y="1268760"/>
            <a:ext cx="8424936" cy="16561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n-US" sz="2400" b="1" dirty="0">
                <a:solidFill>
                  <a:srgbClr val="000000"/>
                </a:solidFill>
                <a:effectLst>
                  <a:outerShdw blurRad="38100" dist="38100" dir="2700000" algn="ctr" rotWithShape="0">
                    <a:srgbClr val="FFFFFF">
                      <a:alpha val="70000"/>
                    </a:srgbClr>
                  </a:outerShdw>
                </a:effectLst>
                <a:latin typeface="Calibri" pitchFamily="34" charset="0"/>
              </a:rPr>
              <a:t>In contrast, the summer air along the coast of California is usually too dry to produce thunderstorms. The air over the land heats up, and a sea breeze forms, but there is not enough moisture in the rising warm air to form clouds and precipitation. </a:t>
            </a:r>
          </a:p>
        </p:txBody>
      </p:sp>
    </p:spTree>
    <p:extLst>
      <p:ext uri="{BB962C8B-B14F-4D97-AF65-F5344CB8AC3E}">
        <p14:creationId xmlns:p14="http://schemas.microsoft.com/office/powerpoint/2010/main" val="356062455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nodeType="withEffect">
                                  <p:stCondLst>
                                    <p:cond delay="500"/>
                                  </p:stCondLst>
                                  <p:childTnLst>
                                    <p:set>
                                      <p:cBhvr>
                                        <p:cTn id="17" dur="1" fill="hold">
                                          <p:stCondLst>
                                            <p:cond delay="0"/>
                                          </p:stCondLst>
                                        </p:cTn>
                                        <p:tgtEl>
                                          <p:spTgt spid="5122"/>
                                        </p:tgtEl>
                                        <p:attrNameLst>
                                          <p:attrName>style.visibility</p:attrName>
                                        </p:attrNameLst>
                                      </p:cBhvr>
                                      <p:to>
                                        <p:strVal val="visible"/>
                                      </p:to>
                                    </p:set>
                                    <p:anim calcmode="lin" valueType="num">
                                      <p:cBhvr>
                                        <p:cTn id="18" dur="1000" fill="hold"/>
                                        <p:tgtEl>
                                          <p:spTgt spid="5122"/>
                                        </p:tgtEl>
                                        <p:attrNameLst>
                                          <p:attrName>ppt_w</p:attrName>
                                        </p:attrNameLst>
                                      </p:cBhvr>
                                      <p:tavLst>
                                        <p:tav tm="0">
                                          <p:val>
                                            <p:fltVal val="0"/>
                                          </p:val>
                                        </p:tav>
                                        <p:tav tm="100000">
                                          <p:val>
                                            <p:strVal val="#ppt_w"/>
                                          </p:val>
                                        </p:tav>
                                      </p:tavLst>
                                    </p:anim>
                                    <p:anim calcmode="lin" valueType="num">
                                      <p:cBhvr>
                                        <p:cTn id="19" dur="1000" fill="hold"/>
                                        <p:tgtEl>
                                          <p:spTgt spid="5122"/>
                                        </p:tgtEl>
                                        <p:attrNameLst>
                                          <p:attrName>ppt_h</p:attrName>
                                        </p:attrNameLst>
                                      </p:cBhvr>
                                      <p:tavLst>
                                        <p:tav tm="0">
                                          <p:val>
                                            <p:fltVal val="0"/>
                                          </p:val>
                                        </p:tav>
                                        <p:tav tm="100000">
                                          <p:val>
                                            <p:strVal val="#ppt_h"/>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1000"/>
                                        <p:tgtEl>
                                          <p:spTgt spid="5"/>
                                        </p:tgtEl>
                                      </p:cBhvr>
                                    </p:animEffect>
                                    <p:set>
                                      <p:cBhvr>
                                        <p:cTn id="25" dur="1" fill="hold">
                                          <p:stCondLst>
                                            <p:cond delay="999"/>
                                          </p:stCondLst>
                                        </p:cTn>
                                        <p:tgtEl>
                                          <p:spTgt spid="5"/>
                                        </p:tgtEl>
                                        <p:attrNameLst>
                                          <p:attrName>style.visibility</p:attrName>
                                        </p:attrNameLst>
                                      </p:cBhvr>
                                      <p:to>
                                        <p:strVal val="hidden"/>
                                      </p:to>
                                    </p:set>
                                  </p:childTnLst>
                                </p:cTn>
                              </p:par>
                            </p:childTnLst>
                          </p:cTn>
                        </p:par>
                        <p:par>
                          <p:cTn id="26" fill="hold">
                            <p:stCondLst>
                              <p:cond delay="1000"/>
                            </p:stCondLst>
                            <p:childTnLst>
                              <p:par>
                                <p:cTn id="27" presetID="53" presetClass="entr" presetSubtype="16"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8139"/>
            <a:ext cx="6046440" cy="1024597"/>
          </a:xfrm>
          <a:effectLst>
            <a:outerShdw blurRad="50800" dist="50800" dir="5400000" algn="ctr" rotWithShape="0">
              <a:schemeClr val="tx1"/>
            </a:outerShdw>
          </a:effectLst>
        </p:spPr>
        <p:txBody>
          <a:bodyPr/>
          <a:lstStyle/>
          <a:p>
            <a:r>
              <a:rPr lang="en-US" sz="7200" b="1" u="sng" dirty="0">
                <a:solidFill>
                  <a:schemeClr val="bg1"/>
                </a:solidFill>
                <a:effectLst>
                  <a:outerShdw blurRad="38100" dist="38100" dir="2700000" algn="tl">
                    <a:schemeClr val="tx1">
                      <a:alpha val="70000"/>
                    </a:schemeClr>
                  </a:outerShdw>
                </a:effectLst>
                <a:latin typeface="Calibri" pitchFamily="34" charset="0"/>
              </a:rPr>
              <a:t>Tornadoes</a:t>
            </a:r>
            <a:endParaRPr lang="en-US" sz="80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3" name="Subtitle 2"/>
          <p:cNvSpPr>
            <a:spLocks noGrp="1"/>
          </p:cNvSpPr>
          <p:nvPr>
            <p:ph type="subTitle" idx="1"/>
          </p:nvPr>
        </p:nvSpPr>
        <p:spPr>
          <a:xfrm>
            <a:off x="2003430" y="1412776"/>
            <a:ext cx="6840760" cy="1800200"/>
          </a:xfrm>
        </p:spPr>
        <p:txBody>
          <a:bodyPr/>
          <a:lstStyle/>
          <a:p>
            <a:r>
              <a:rPr lang="en-US" sz="3600" b="1" dirty="0">
                <a:solidFill>
                  <a:schemeClr val="bg1"/>
                </a:solidFill>
                <a:effectLst>
                  <a:outerShdw blurRad="38100" dist="38100" dir="2700000" algn="tl">
                    <a:schemeClr val="tx1">
                      <a:alpha val="70000"/>
                    </a:schemeClr>
                  </a:outerShdw>
                </a:effectLst>
                <a:latin typeface="Calibri" pitchFamily="34" charset="0"/>
              </a:rPr>
              <a:t>In severe thunderstorms, wind at different heights blows in different directions and at different speeds. </a:t>
            </a:r>
          </a:p>
        </p:txBody>
      </p:sp>
      <p:sp>
        <p:nvSpPr>
          <p:cNvPr id="4" name="Subtitle 2"/>
          <p:cNvSpPr txBox="1">
            <a:spLocks/>
          </p:cNvSpPr>
          <p:nvPr/>
        </p:nvSpPr>
        <p:spPr>
          <a:xfrm>
            <a:off x="2003430" y="3429000"/>
            <a:ext cx="6912768" cy="2808312"/>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3600" b="1" dirty="0">
                <a:solidFill>
                  <a:schemeClr val="bg1"/>
                </a:solidFill>
                <a:effectLst>
                  <a:outerShdw blurRad="38100" dist="38100" dir="2700000" algn="tl">
                    <a:schemeClr val="tx1">
                      <a:alpha val="70000"/>
                    </a:schemeClr>
                  </a:outerShdw>
                </a:effectLst>
                <a:latin typeface="Calibri" pitchFamily="34" charset="0"/>
              </a:rPr>
              <a:t>This difference in wind speed and direction creates a rotating column parallel to the ground. If a thunderstorm tilts the column upward, a funnel cloud is created.</a:t>
            </a:r>
          </a:p>
        </p:txBody>
      </p:sp>
    </p:spTree>
    <p:extLst>
      <p:ext uri="{BB962C8B-B14F-4D97-AF65-F5344CB8AC3E}">
        <p14:creationId xmlns:p14="http://schemas.microsoft.com/office/powerpoint/2010/main" val="252505704"/>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170"/>
          <p:cNvSpPr txBox="1">
            <a:spLocks noChangeArrowheads="1"/>
          </p:cNvSpPr>
          <p:nvPr/>
        </p:nvSpPr>
        <p:spPr bwMode="auto">
          <a:xfrm>
            <a:off x="107504" y="188640"/>
            <a:ext cx="89289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UY" sz="2600" b="1" dirty="0">
                <a:solidFill>
                  <a:srgbClr val="FFFFFF"/>
                </a:solidFill>
                <a:effectLst>
                  <a:outerShdw blurRad="38100" dist="38100" dir="2700000" algn="tl">
                    <a:srgbClr val="000000">
                      <a:alpha val="70000"/>
                    </a:srgbClr>
                  </a:outerShdw>
                </a:effectLst>
                <a:latin typeface="Calibri" pitchFamily="34" charset="0"/>
              </a:rPr>
              <a:t>Standards:</a:t>
            </a:r>
          </a:p>
          <a:p>
            <a:pPr eaLnBrk="1" hangingPunct="1"/>
            <a:endParaRPr lang="es-UY" sz="1200" b="1" dirty="0">
              <a:solidFill>
                <a:srgbClr val="FFFFFF"/>
              </a:solidFill>
              <a:effectLst>
                <a:outerShdw blurRad="38100" dist="38100" dir="2700000" algn="tl">
                  <a:srgbClr val="000000">
                    <a:alpha val="70000"/>
                  </a:srgbClr>
                </a:outerShdw>
              </a:effectLst>
              <a:latin typeface="Calibri" pitchFamily="34" charset="0"/>
            </a:endParaRPr>
          </a:p>
          <a:p>
            <a:pPr eaLnBrk="1" hangingPunct="1"/>
            <a:r>
              <a:rPr lang="es-UY" sz="2600" b="1" dirty="0">
                <a:solidFill>
                  <a:srgbClr val="FFFFFF"/>
                </a:solidFill>
                <a:effectLst>
                  <a:outerShdw blurRad="38100" dist="38100" dir="2700000" algn="tl">
                    <a:srgbClr val="000000">
                      <a:alpha val="70000"/>
                    </a:srgbClr>
                  </a:outerShdw>
                </a:effectLst>
                <a:latin typeface="Calibri" pitchFamily="34" charset="0"/>
              </a:rPr>
              <a:t>S6E4a. </a:t>
            </a:r>
            <a:r>
              <a:rPr lang="es-UY" sz="2600" b="1" dirty="0" err="1">
                <a:solidFill>
                  <a:srgbClr val="FFFFFF"/>
                </a:solidFill>
                <a:effectLst>
                  <a:outerShdw blurRad="38100" dist="38100" dir="2700000" algn="tl">
                    <a:srgbClr val="000000">
                      <a:alpha val="70000"/>
                    </a:srgbClr>
                  </a:outerShdw>
                </a:effectLst>
                <a:latin typeface="Calibri" pitchFamily="34" charset="0"/>
              </a:rPr>
              <a:t>Demonstrate</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that</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land</a:t>
            </a:r>
            <a:r>
              <a:rPr lang="es-UY" sz="2600" b="1" dirty="0">
                <a:solidFill>
                  <a:srgbClr val="FFFFFF"/>
                </a:solidFill>
                <a:effectLst>
                  <a:outerShdw blurRad="38100" dist="38100" dir="2700000" algn="tl">
                    <a:srgbClr val="000000">
                      <a:alpha val="70000"/>
                    </a:srgbClr>
                  </a:outerShdw>
                </a:effectLst>
                <a:latin typeface="Calibri" pitchFamily="34" charset="0"/>
              </a:rPr>
              <a:t> and </a:t>
            </a:r>
            <a:r>
              <a:rPr lang="es-UY" sz="2600" b="1" dirty="0" err="1">
                <a:solidFill>
                  <a:srgbClr val="FFFFFF"/>
                </a:solidFill>
                <a:effectLst>
                  <a:outerShdw blurRad="38100" dist="38100" dir="2700000" algn="tl">
                    <a:srgbClr val="000000">
                      <a:alpha val="70000"/>
                    </a:srgbClr>
                  </a:outerShdw>
                </a:effectLst>
                <a:latin typeface="Calibri" pitchFamily="34" charset="0"/>
              </a:rPr>
              <a:t>water</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absorb</a:t>
            </a:r>
            <a:r>
              <a:rPr lang="es-UY" sz="2600" b="1" dirty="0">
                <a:solidFill>
                  <a:srgbClr val="FFFFFF"/>
                </a:solidFill>
                <a:effectLst>
                  <a:outerShdw blurRad="38100" dist="38100" dir="2700000" algn="tl">
                    <a:srgbClr val="000000">
                      <a:alpha val="70000"/>
                    </a:srgbClr>
                  </a:outerShdw>
                </a:effectLst>
                <a:latin typeface="Calibri" pitchFamily="34" charset="0"/>
              </a:rPr>
              <a:t> and lose </a:t>
            </a:r>
            <a:r>
              <a:rPr lang="es-UY" sz="2600" b="1" dirty="0" err="1">
                <a:solidFill>
                  <a:srgbClr val="FFFFFF"/>
                </a:solidFill>
                <a:effectLst>
                  <a:outerShdw blurRad="38100" dist="38100" dir="2700000" algn="tl">
                    <a:srgbClr val="000000">
                      <a:alpha val="70000"/>
                    </a:srgbClr>
                  </a:outerShdw>
                </a:effectLst>
                <a:latin typeface="Calibri" pitchFamily="34" charset="0"/>
              </a:rPr>
              <a:t>heat</a:t>
            </a:r>
            <a:r>
              <a:rPr lang="es-UY" sz="2600" b="1" dirty="0">
                <a:solidFill>
                  <a:srgbClr val="FFFFFF"/>
                </a:solidFill>
                <a:effectLst>
                  <a:outerShdw blurRad="38100" dist="38100" dir="2700000" algn="tl">
                    <a:srgbClr val="000000">
                      <a:alpha val="70000"/>
                    </a:srgbClr>
                  </a:outerShdw>
                </a:effectLst>
                <a:latin typeface="Calibri" pitchFamily="34" charset="0"/>
              </a:rPr>
              <a:t> at </a:t>
            </a:r>
            <a:r>
              <a:rPr lang="es-UY" sz="2600" b="1" dirty="0" err="1">
                <a:solidFill>
                  <a:srgbClr val="FFFFFF"/>
                </a:solidFill>
                <a:effectLst>
                  <a:outerShdw blurRad="38100" dist="38100" dir="2700000" algn="tl">
                    <a:srgbClr val="000000">
                      <a:alpha val="70000"/>
                    </a:srgbClr>
                  </a:outerShdw>
                </a:effectLst>
                <a:latin typeface="Calibri" pitchFamily="34" charset="0"/>
              </a:rPr>
              <a:t>different</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rates</a:t>
            </a:r>
            <a:r>
              <a:rPr lang="es-UY" sz="2600" b="1" dirty="0">
                <a:solidFill>
                  <a:srgbClr val="FFFFFF"/>
                </a:solidFill>
                <a:effectLst>
                  <a:outerShdw blurRad="38100" dist="38100" dir="2700000" algn="tl">
                    <a:srgbClr val="000000">
                      <a:alpha val="70000"/>
                    </a:srgbClr>
                  </a:outerShdw>
                </a:effectLst>
                <a:latin typeface="Calibri" pitchFamily="34" charset="0"/>
              </a:rPr>
              <a:t> and </a:t>
            </a:r>
            <a:r>
              <a:rPr lang="es-UY" sz="2600" b="1" dirty="0" err="1">
                <a:solidFill>
                  <a:srgbClr val="FFFFFF"/>
                </a:solidFill>
                <a:effectLst>
                  <a:outerShdw blurRad="38100" dist="38100" dir="2700000" algn="tl">
                    <a:srgbClr val="000000">
                      <a:alpha val="70000"/>
                    </a:srgbClr>
                  </a:outerShdw>
                </a:effectLst>
                <a:latin typeface="Calibri" pitchFamily="34" charset="0"/>
              </a:rPr>
              <a:t>explain</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the</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resulting</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effects</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on</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weather</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patterns</a:t>
            </a:r>
            <a:r>
              <a:rPr lang="es-UY" sz="2600" b="1" dirty="0">
                <a:solidFill>
                  <a:srgbClr val="FFFFFF"/>
                </a:solidFill>
                <a:effectLst>
                  <a:outerShdw blurRad="38100" dist="38100" dir="2700000" algn="tl">
                    <a:srgbClr val="000000">
                      <a:alpha val="70000"/>
                    </a:srgbClr>
                  </a:outerShdw>
                </a:effectLst>
                <a:latin typeface="Calibri" pitchFamily="34" charset="0"/>
              </a:rPr>
              <a:t>.</a:t>
            </a:r>
          </a:p>
          <a:p>
            <a:pPr eaLnBrk="1" hangingPunct="1"/>
            <a:endParaRPr lang="es-UY" sz="1200" b="1" dirty="0">
              <a:solidFill>
                <a:srgbClr val="FFFFFF"/>
              </a:solidFill>
              <a:effectLst>
                <a:outerShdw blurRad="38100" dist="38100" dir="2700000" algn="tl">
                  <a:srgbClr val="000000">
                    <a:alpha val="70000"/>
                  </a:srgbClr>
                </a:outerShdw>
              </a:effectLst>
              <a:latin typeface="Calibri" pitchFamily="34" charset="0"/>
            </a:endParaRPr>
          </a:p>
          <a:p>
            <a:pPr eaLnBrk="1" hangingPunct="1"/>
            <a:r>
              <a:rPr lang="es-UY" sz="2600" b="1" dirty="0">
                <a:solidFill>
                  <a:srgbClr val="FFFFFF"/>
                </a:solidFill>
                <a:effectLst>
                  <a:outerShdw blurRad="38100" dist="38100" dir="2700000" algn="tl">
                    <a:srgbClr val="000000">
                      <a:alpha val="70000"/>
                    </a:srgbClr>
                  </a:outerShdw>
                </a:effectLst>
                <a:latin typeface="Calibri" pitchFamily="34" charset="0"/>
              </a:rPr>
              <a:t>S6E4b. Relate </a:t>
            </a:r>
            <a:r>
              <a:rPr lang="es-UY" sz="2600" b="1" dirty="0" err="1">
                <a:solidFill>
                  <a:srgbClr val="FFFFFF"/>
                </a:solidFill>
                <a:effectLst>
                  <a:outerShdw blurRad="38100" dist="38100" dir="2700000" algn="tl">
                    <a:srgbClr val="000000">
                      <a:alpha val="70000"/>
                    </a:srgbClr>
                  </a:outerShdw>
                </a:effectLst>
                <a:latin typeface="Calibri" pitchFamily="34" charset="0"/>
              </a:rPr>
              <a:t>unequal</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heating</a:t>
            </a:r>
            <a:r>
              <a:rPr lang="es-UY" sz="2600" b="1" dirty="0">
                <a:solidFill>
                  <a:srgbClr val="FFFFFF"/>
                </a:solidFill>
                <a:effectLst>
                  <a:outerShdw blurRad="38100" dist="38100" dir="2700000" algn="tl">
                    <a:srgbClr val="000000">
                      <a:alpha val="70000"/>
                    </a:srgbClr>
                  </a:outerShdw>
                </a:effectLst>
                <a:latin typeface="Calibri" pitchFamily="34" charset="0"/>
              </a:rPr>
              <a:t> of </a:t>
            </a:r>
            <a:r>
              <a:rPr lang="es-UY" sz="2600" b="1" dirty="0" err="1">
                <a:solidFill>
                  <a:srgbClr val="FFFFFF"/>
                </a:solidFill>
                <a:effectLst>
                  <a:outerShdw blurRad="38100" dist="38100" dir="2700000" algn="tl">
                    <a:srgbClr val="000000">
                      <a:alpha val="70000"/>
                    </a:srgbClr>
                  </a:outerShdw>
                </a:effectLst>
                <a:latin typeface="Calibri" pitchFamily="34" charset="0"/>
              </a:rPr>
              <a:t>land</a:t>
            </a:r>
            <a:r>
              <a:rPr lang="es-UY" sz="2600" b="1" dirty="0">
                <a:solidFill>
                  <a:srgbClr val="FFFFFF"/>
                </a:solidFill>
                <a:effectLst>
                  <a:outerShdw blurRad="38100" dist="38100" dir="2700000" algn="tl">
                    <a:srgbClr val="000000">
                      <a:alpha val="70000"/>
                    </a:srgbClr>
                  </a:outerShdw>
                </a:effectLst>
                <a:latin typeface="Calibri" pitchFamily="34" charset="0"/>
              </a:rPr>
              <a:t> and </a:t>
            </a:r>
            <a:r>
              <a:rPr lang="es-UY" sz="2600" b="1" dirty="0" err="1">
                <a:solidFill>
                  <a:srgbClr val="FFFFFF"/>
                </a:solidFill>
                <a:effectLst>
                  <a:outerShdw blurRad="38100" dist="38100" dir="2700000" algn="tl">
                    <a:srgbClr val="000000">
                      <a:alpha val="70000"/>
                    </a:srgbClr>
                  </a:outerShdw>
                </a:effectLst>
                <a:latin typeface="Calibri" pitchFamily="34" charset="0"/>
              </a:rPr>
              <a:t>water</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surfaces</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to</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form</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large</a:t>
            </a:r>
            <a:r>
              <a:rPr lang="es-UY" sz="2600" b="1" dirty="0">
                <a:solidFill>
                  <a:srgbClr val="FFFFFF"/>
                </a:solidFill>
                <a:effectLst>
                  <a:outerShdw blurRad="38100" dist="38100" dir="2700000" algn="tl">
                    <a:srgbClr val="000000">
                      <a:alpha val="70000"/>
                    </a:srgbClr>
                  </a:outerShdw>
                </a:effectLst>
                <a:latin typeface="Calibri" pitchFamily="34" charset="0"/>
              </a:rPr>
              <a:t> global </a:t>
            </a:r>
            <a:r>
              <a:rPr lang="es-UY" sz="2600" b="1" dirty="0" err="1">
                <a:solidFill>
                  <a:srgbClr val="FFFFFF"/>
                </a:solidFill>
                <a:effectLst>
                  <a:outerShdw blurRad="38100" dist="38100" dir="2700000" algn="tl">
                    <a:srgbClr val="000000">
                      <a:alpha val="70000"/>
                    </a:srgbClr>
                  </a:outerShdw>
                </a:effectLst>
                <a:latin typeface="Calibri" pitchFamily="34" charset="0"/>
              </a:rPr>
              <a:t>wind</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systems</a:t>
            </a:r>
            <a:r>
              <a:rPr lang="es-UY" sz="2600" b="1" dirty="0">
                <a:solidFill>
                  <a:srgbClr val="FFFFFF"/>
                </a:solidFill>
                <a:effectLst>
                  <a:outerShdw blurRad="38100" dist="38100" dir="2700000" algn="tl">
                    <a:srgbClr val="000000">
                      <a:alpha val="70000"/>
                    </a:srgbClr>
                  </a:outerShdw>
                </a:effectLst>
                <a:latin typeface="Calibri" pitchFamily="34" charset="0"/>
              </a:rPr>
              <a:t> and </a:t>
            </a:r>
            <a:r>
              <a:rPr lang="es-UY" sz="2600" b="1" dirty="0" err="1">
                <a:solidFill>
                  <a:srgbClr val="FFFFFF"/>
                </a:solidFill>
                <a:effectLst>
                  <a:outerShdw blurRad="38100" dist="38100" dir="2700000" algn="tl">
                    <a:srgbClr val="000000">
                      <a:alpha val="70000"/>
                    </a:srgbClr>
                  </a:outerShdw>
                </a:effectLst>
                <a:latin typeface="Calibri" pitchFamily="34" charset="0"/>
              </a:rPr>
              <a:t>weather</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events</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such</a:t>
            </a:r>
            <a:r>
              <a:rPr lang="es-UY" sz="2600" b="1" dirty="0">
                <a:solidFill>
                  <a:srgbClr val="FFFFFF"/>
                </a:solidFill>
                <a:effectLst>
                  <a:outerShdw blurRad="38100" dist="38100" dir="2700000" algn="tl">
                    <a:srgbClr val="000000">
                      <a:alpha val="70000"/>
                    </a:srgbClr>
                  </a:outerShdw>
                </a:effectLst>
                <a:latin typeface="Calibri" pitchFamily="34" charset="0"/>
              </a:rPr>
              <a:t> as tornados and </a:t>
            </a:r>
            <a:r>
              <a:rPr lang="es-UY" sz="2600" b="1" dirty="0" err="1">
                <a:solidFill>
                  <a:srgbClr val="FFFFFF"/>
                </a:solidFill>
                <a:effectLst>
                  <a:outerShdw blurRad="38100" dist="38100" dir="2700000" algn="tl">
                    <a:srgbClr val="000000">
                      <a:alpha val="70000"/>
                    </a:srgbClr>
                  </a:outerShdw>
                </a:effectLst>
                <a:latin typeface="Calibri" pitchFamily="34" charset="0"/>
              </a:rPr>
              <a:t>thunderstorms</a:t>
            </a:r>
            <a:r>
              <a:rPr lang="es-UY" sz="2600" b="1" dirty="0">
                <a:solidFill>
                  <a:srgbClr val="FFFFFF"/>
                </a:solidFill>
                <a:effectLst>
                  <a:outerShdw blurRad="38100" dist="38100" dir="2700000" algn="tl">
                    <a:srgbClr val="000000">
                      <a:alpha val="70000"/>
                    </a:srgbClr>
                  </a:outerShdw>
                </a:effectLst>
                <a:latin typeface="Calibri" pitchFamily="34" charset="0"/>
              </a:rPr>
              <a:t>.</a:t>
            </a:r>
          </a:p>
          <a:p>
            <a:pPr eaLnBrk="1" hangingPunct="1"/>
            <a:endParaRPr lang="es-UY" sz="1200" b="1" dirty="0">
              <a:solidFill>
                <a:srgbClr val="FFFFFF"/>
              </a:solidFill>
              <a:effectLst>
                <a:outerShdw blurRad="38100" dist="38100" dir="2700000" algn="tl">
                  <a:srgbClr val="000000">
                    <a:alpha val="70000"/>
                  </a:srgbClr>
                </a:outerShdw>
              </a:effectLst>
              <a:latin typeface="Calibri" pitchFamily="34" charset="0"/>
            </a:endParaRPr>
          </a:p>
          <a:p>
            <a:pPr eaLnBrk="1" hangingPunct="1"/>
            <a:r>
              <a:rPr lang="es-UY" sz="2600" b="1" dirty="0">
                <a:solidFill>
                  <a:srgbClr val="FFFFFF"/>
                </a:solidFill>
                <a:effectLst>
                  <a:outerShdw blurRad="38100" dist="38100" dir="2700000" algn="tl">
                    <a:srgbClr val="000000">
                      <a:alpha val="70000"/>
                    </a:srgbClr>
                  </a:outerShdw>
                </a:effectLst>
                <a:latin typeface="Calibri" pitchFamily="34" charset="0"/>
              </a:rPr>
              <a:t>S6E4c. Relate </a:t>
            </a:r>
            <a:r>
              <a:rPr lang="es-UY" sz="2600" b="1" dirty="0" err="1">
                <a:solidFill>
                  <a:srgbClr val="FFFFFF"/>
                </a:solidFill>
                <a:effectLst>
                  <a:outerShdw blurRad="38100" dist="38100" dir="2700000" algn="tl">
                    <a:srgbClr val="000000">
                      <a:alpha val="70000"/>
                    </a:srgbClr>
                  </a:outerShdw>
                </a:effectLst>
                <a:latin typeface="Calibri" pitchFamily="34" charset="0"/>
              </a:rPr>
              <a:t>how</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moisture</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evaporating</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from</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the</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oceans</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affects</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the</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weather</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patterns</a:t>
            </a:r>
            <a:r>
              <a:rPr lang="es-UY" sz="2600" b="1" dirty="0">
                <a:solidFill>
                  <a:srgbClr val="FFFFFF"/>
                </a:solidFill>
                <a:effectLst>
                  <a:outerShdw blurRad="38100" dist="38100" dir="2700000" algn="tl">
                    <a:srgbClr val="000000">
                      <a:alpha val="70000"/>
                    </a:srgbClr>
                  </a:outerShdw>
                </a:effectLst>
                <a:latin typeface="Calibri" pitchFamily="34" charset="0"/>
              </a:rPr>
              <a:t> and </a:t>
            </a:r>
            <a:r>
              <a:rPr lang="es-UY" sz="2600" b="1" dirty="0" err="1">
                <a:solidFill>
                  <a:srgbClr val="FFFFFF"/>
                </a:solidFill>
                <a:effectLst>
                  <a:outerShdw blurRad="38100" dist="38100" dir="2700000" algn="tl">
                    <a:srgbClr val="000000">
                      <a:alpha val="70000"/>
                    </a:srgbClr>
                  </a:outerShdw>
                </a:effectLst>
                <a:latin typeface="Calibri" pitchFamily="34" charset="0"/>
              </a:rPr>
              <a:t>weather</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events</a:t>
            </a:r>
            <a:r>
              <a:rPr lang="es-UY" sz="2600" b="1" dirty="0">
                <a:solidFill>
                  <a:srgbClr val="FFFFFF"/>
                </a:solidFill>
                <a:effectLst>
                  <a:outerShdw blurRad="38100" dist="38100" dir="2700000" algn="tl">
                    <a:srgbClr val="000000">
                      <a:alpha val="70000"/>
                    </a:srgbClr>
                  </a:outerShdw>
                </a:effectLst>
                <a:latin typeface="Calibri" pitchFamily="34" charset="0"/>
              </a:rPr>
              <a:t> </a:t>
            </a:r>
            <a:r>
              <a:rPr lang="es-UY" sz="2600" b="1" dirty="0" err="1">
                <a:solidFill>
                  <a:srgbClr val="FFFFFF"/>
                </a:solidFill>
                <a:effectLst>
                  <a:outerShdw blurRad="38100" dist="38100" dir="2700000" algn="tl">
                    <a:srgbClr val="000000">
                      <a:alpha val="70000"/>
                    </a:srgbClr>
                  </a:outerShdw>
                </a:effectLst>
                <a:latin typeface="Calibri" pitchFamily="34" charset="0"/>
              </a:rPr>
              <a:t>such</a:t>
            </a:r>
            <a:r>
              <a:rPr lang="es-UY" sz="2600" b="1" dirty="0">
                <a:solidFill>
                  <a:srgbClr val="FFFFFF"/>
                </a:solidFill>
                <a:effectLst>
                  <a:outerShdw blurRad="38100" dist="38100" dir="2700000" algn="tl">
                    <a:srgbClr val="000000">
                      <a:alpha val="70000"/>
                    </a:srgbClr>
                  </a:outerShdw>
                </a:effectLst>
                <a:latin typeface="Calibri" pitchFamily="34" charset="0"/>
              </a:rPr>
              <a:t> as </a:t>
            </a:r>
            <a:r>
              <a:rPr lang="es-UY" sz="2600" b="1" dirty="0" err="1">
                <a:solidFill>
                  <a:srgbClr val="FFFFFF"/>
                </a:solidFill>
                <a:effectLst>
                  <a:outerShdw blurRad="38100" dist="38100" dir="2700000" algn="tl">
                    <a:srgbClr val="000000">
                      <a:alpha val="70000"/>
                    </a:srgbClr>
                  </a:outerShdw>
                </a:effectLst>
                <a:latin typeface="Calibri" pitchFamily="34" charset="0"/>
              </a:rPr>
              <a:t>hurricanes</a:t>
            </a:r>
            <a:r>
              <a:rPr lang="es-UY" sz="2600" b="1" dirty="0">
                <a:solidFill>
                  <a:srgbClr val="FFFFFF"/>
                </a:solidFill>
                <a:effectLst>
                  <a:outerShdw blurRad="38100" dist="38100" dir="2700000" algn="tl">
                    <a:srgbClr val="000000">
                      <a:alpha val="70000"/>
                    </a:srgbClr>
                  </a:outerShdw>
                </a:effectLst>
                <a:latin typeface="Calibri" pitchFamily="34" charset="0"/>
              </a:rPr>
              <a:t>.</a:t>
            </a:r>
            <a:endParaRPr lang="es-ES" sz="2600" b="1" dirty="0">
              <a:solidFill>
                <a:srgbClr val="FFFFFF"/>
              </a:solidFill>
              <a:effectLst>
                <a:outerShdw blurRad="38100" dist="38100" dir="2700000" algn="tl">
                  <a:srgbClr val="000000">
                    <a:alpha val="70000"/>
                  </a:srgbClr>
                </a:outerShdw>
              </a:effectLst>
              <a:latin typeface="Calibri" pitchFamily="34" charset="0"/>
            </a:endParaRPr>
          </a:p>
        </p:txBody>
      </p:sp>
    </p:spTree>
    <p:extLst>
      <p:ext uri="{BB962C8B-B14F-4D97-AF65-F5344CB8AC3E}">
        <p14:creationId xmlns:p14="http://schemas.microsoft.com/office/powerpoint/2010/main" val="736171331"/>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http://mrjamsa.com/wp-content/uploads/2012/03/tornado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8279"/>
            <a:ext cx="8028384" cy="677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35602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23670" y="260648"/>
            <a:ext cx="6840760" cy="2808312"/>
          </a:xfrm>
        </p:spPr>
        <p:txBody>
          <a:bodyPr/>
          <a:lstStyle/>
          <a:p>
            <a:r>
              <a:rPr lang="en-US" sz="4200" b="1" dirty="0">
                <a:solidFill>
                  <a:schemeClr val="bg1"/>
                </a:solidFill>
                <a:effectLst>
                  <a:outerShdw blurRad="38100" dist="38100" dir="2700000" algn="tl">
                    <a:schemeClr val="tx1">
                      <a:alpha val="70000"/>
                    </a:schemeClr>
                  </a:outerShdw>
                </a:effectLst>
                <a:latin typeface="Calibri" pitchFamily="34" charset="0"/>
              </a:rPr>
              <a:t>Large thunderstorms and tornadoes occur most frequently in the spring and summer. Why?</a:t>
            </a:r>
          </a:p>
        </p:txBody>
      </p:sp>
      <p:sp>
        <p:nvSpPr>
          <p:cNvPr id="4" name="Subtitle 2"/>
          <p:cNvSpPr txBox="1">
            <a:spLocks/>
          </p:cNvSpPr>
          <p:nvPr/>
        </p:nvSpPr>
        <p:spPr>
          <a:xfrm>
            <a:off x="2123728" y="3284984"/>
            <a:ext cx="6696744" cy="3356992"/>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200" b="1" dirty="0">
                <a:solidFill>
                  <a:srgbClr val="FFFFFF"/>
                </a:solidFill>
                <a:effectLst>
                  <a:outerShdw blurRad="38100" dist="38100" dir="2700000" algn="tl">
                    <a:srgbClr val="000000">
                      <a:alpha val="70000"/>
                    </a:srgbClr>
                  </a:outerShdw>
                </a:effectLst>
                <a:latin typeface="Calibri" pitchFamily="34" charset="0"/>
              </a:rPr>
              <a:t>The ground is warming and warm air masses move north from Mexico, while cold air masses move south from Canada.</a:t>
            </a:r>
          </a:p>
        </p:txBody>
      </p:sp>
    </p:spTree>
    <p:extLst>
      <p:ext uri="{BB962C8B-B14F-4D97-AF65-F5344CB8AC3E}">
        <p14:creationId xmlns:p14="http://schemas.microsoft.com/office/powerpoint/2010/main" val="1687632205"/>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476672"/>
            <a:ext cx="6046440" cy="1368152"/>
          </a:xfrm>
          <a:effectLst>
            <a:outerShdw blurRad="50800" dist="50800" dir="5400000" algn="ctr" rotWithShape="0">
              <a:schemeClr val="tx1"/>
            </a:outerShdw>
          </a:effectLst>
        </p:spPr>
        <p:txBody>
          <a:bodyPr/>
          <a:lstStyle/>
          <a:p>
            <a:r>
              <a:rPr lang="en-US" sz="8000" b="1" u="sng" dirty="0">
                <a:solidFill>
                  <a:schemeClr val="bg1"/>
                </a:solidFill>
                <a:effectLst>
                  <a:outerShdw blurRad="38100" dist="38100" dir="2700000" algn="tl">
                    <a:schemeClr val="tx1">
                      <a:alpha val="70000"/>
                    </a:schemeClr>
                  </a:outerShdw>
                </a:effectLst>
                <a:latin typeface="Calibri" pitchFamily="34" charset="0"/>
              </a:rPr>
              <a:t>Hurricanes</a:t>
            </a:r>
          </a:p>
        </p:txBody>
      </p:sp>
      <p:sp>
        <p:nvSpPr>
          <p:cNvPr id="3" name="Subtitle 2"/>
          <p:cNvSpPr>
            <a:spLocks noGrp="1"/>
          </p:cNvSpPr>
          <p:nvPr>
            <p:ph type="subTitle" idx="1"/>
          </p:nvPr>
        </p:nvSpPr>
        <p:spPr>
          <a:xfrm>
            <a:off x="2123728" y="2132856"/>
            <a:ext cx="6601018" cy="3528392"/>
          </a:xfrm>
        </p:spPr>
        <p:txBody>
          <a:bodyPr/>
          <a:lstStyle/>
          <a:p>
            <a:r>
              <a:rPr lang="en-US" sz="4400" b="1" dirty="0">
                <a:solidFill>
                  <a:schemeClr val="bg1"/>
                </a:solidFill>
                <a:effectLst>
                  <a:outerShdw blurRad="38100" dist="38100" dir="2700000" algn="tl">
                    <a:schemeClr val="tx1">
                      <a:alpha val="70000"/>
                    </a:schemeClr>
                  </a:outerShdw>
                </a:effectLst>
                <a:latin typeface="Calibri" pitchFamily="34" charset="0"/>
              </a:rPr>
              <a:t>A hurricane is a large, swirling, low pressure system that forms over the warm Atlantic Ocean. It is the most powerful storm.</a:t>
            </a:r>
          </a:p>
        </p:txBody>
      </p:sp>
    </p:spTree>
    <p:extLst>
      <p:ext uri="{BB962C8B-B14F-4D97-AF65-F5344CB8AC3E}">
        <p14:creationId xmlns:p14="http://schemas.microsoft.com/office/powerpoint/2010/main" val="3101151208"/>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0"/>
            <a:ext cx="6046440" cy="1024597"/>
          </a:xfrm>
          <a:effectLst>
            <a:outerShdw blurRad="50800" dist="50800" dir="5400000" algn="ctr" rotWithShape="0">
              <a:schemeClr val="tx1"/>
            </a:outerShdw>
          </a:effectLst>
        </p:spPr>
        <p:txBody>
          <a:bodyPr/>
          <a:lstStyle/>
          <a:p>
            <a:r>
              <a:rPr lang="en-US" sz="8000" b="1" u="sng" dirty="0">
                <a:solidFill>
                  <a:schemeClr val="bg1"/>
                </a:solidFill>
                <a:effectLst>
                  <a:outerShdw blurRad="38100" dist="38100" dir="2700000" algn="tl">
                    <a:schemeClr val="tx1">
                      <a:alpha val="70000"/>
                    </a:schemeClr>
                  </a:outerShdw>
                </a:effectLst>
                <a:latin typeface="Calibri" pitchFamily="34" charset="0"/>
              </a:rPr>
              <a:t>Hurricanes</a:t>
            </a:r>
            <a:endParaRPr lang="en-US" sz="9600" b="1" u="sng" dirty="0">
              <a:solidFill>
                <a:schemeClr val="bg1"/>
              </a:solidFill>
              <a:effectLst>
                <a:outerShdw blurRad="38100" dist="38100" dir="2700000" algn="tl">
                  <a:schemeClr val="tx1">
                    <a:alpha val="70000"/>
                  </a:schemeClr>
                </a:outerShdw>
              </a:effectLst>
              <a:latin typeface="Calibri" pitchFamily="34" charset="0"/>
            </a:endParaRPr>
          </a:p>
        </p:txBody>
      </p:sp>
      <p:sp>
        <p:nvSpPr>
          <p:cNvPr id="4" name="Subtitle 2"/>
          <p:cNvSpPr txBox="1">
            <a:spLocks/>
          </p:cNvSpPr>
          <p:nvPr/>
        </p:nvSpPr>
        <p:spPr>
          <a:xfrm>
            <a:off x="2086620" y="1700808"/>
            <a:ext cx="6805860" cy="4752528"/>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4000" b="1" dirty="0">
                <a:solidFill>
                  <a:srgbClr val="FFFFFF"/>
                </a:solidFill>
                <a:effectLst>
                  <a:outerShdw blurRad="38100" dist="38100" dir="2700000" algn="tl">
                    <a:srgbClr val="000000">
                      <a:alpha val="70000"/>
                    </a:srgbClr>
                  </a:outerShdw>
                </a:effectLst>
                <a:latin typeface="Calibri" pitchFamily="34" charset="0"/>
              </a:rPr>
              <a:t>The strongest hurricanes affecting North America usually begin as a low pressure system west of Africa. </a:t>
            </a:r>
          </a:p>
          <a:p>
            <a:endParaRPr lang="en-US" sz="2000" b="1" dirty="0">
              <a:solidFill>
                <a:srgbClr val="FFFFFF"/>
              </a:solidFill>
              <a:effectLst>
                <a:outerShdw blurRad="38100" dist="38100" dir="2700000" algn="tl">
                  <a:srgbClr val="000000">
                    <a:alpha val="70000"/>
                  </a:srgbClr>
                </a:outerShdw>
              </a:effectLst>
              <a:latin typeface="Calibri" pitchFamily="34" charset="0"/>
            </a:endParaRPr>
          </a:p>
          <a:p>
            <a:r>
              <a:rPr lang="en-US" sz="4000" b="1" dirty="0">
                <a:solidFill>
                  <a:srgbClr val="FFFFFF"/>
                </a:solidFill>
                <a:effectLst>
                  <a:outerShdw blurRad="38100" dist="38100" dir="2700000" algn="tl">
                    <a:srgbClr val="000000">
                      <a:alpha val="70000"/>
                    </a:srgbClr>
                  </a:outerShdw>
                </a:effectLst>
                <a:latin typeface="Calibri" pitchFamily="34" charset="0"/>
              </a:rPr>
              <a:t>The storms gain strength from the heat and moisture of warm ocean water.</a:t>
            </a:r>
          </a:p>
        </p:txBody>
      </p:sp>
    </p:spTree>
    <p:extLst>
      <p:ext uri="{BB962C8B-B14F-4D97-AF65-F5344CB8AC3E}">
        <p14:creationId xmlns:p14="http://schemas.microsoft.com/office/powerpoint/2010/main" val="366629659"/>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2" descr="http://www.hurricane-facts.com/Hurricane-I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352928" cy="62438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7364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2" descr="http://pmm.nasa.gov/education/sites/default/files/article_images/hurricane_diagram_larg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352928" cy="46514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91680" y="7920"/>
            <a:ext cx="6046440" cy="1368152"/>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000" b="1" u="sng" dirty="0">
                <a:solidFill>
                  <a:schemeClr val="tx1"/>
                </a:solidFill>
                <a:effectLst>
                  <a:outerShdw blurRad="38100" dist="38100" dir="2700000" algn="tl">
                    <a:schemeClr val="bg1">
                      <a:alpha val="70000"/>
                    </a:schemeClr>
                  </a:outerShdw>
                </a:effectLst>
                <a:latin typeface="Calibri" pitchFamily="34" charset="0"/>
              </a:rPr>
              <a:t>Hurricane</a:t>
            </a:r>
            <a:endParaRPr lang="en-US" sz="9600" b="1" u="sng" dirty="0">
              <a:solidFill>
                <a:schemeClr val="tx1"/>
              </a:solidFill>
              <a:effectLst>
                <a:outerShdw blurRad="38100" dist="38100" dir="2700000" algn="tl">
                  <a:schemeClr val="bg1">
                    <a:alpha val="70000"/>
                  </a:schemeClr>
                </a:outerShdw>
              </a:effectLst>
              <a:latin typeface="Calibri" pitchFamily="34" charset="0"/>
            </a:endParaRPr>
          </a:p>
        </p:txBody>
      </p:sp>
    </p:spTree>
    <p:extLst>
      <p:ext uri="{BB962C8B-B14F-4D97-AF65-F5344CB8AC3E}">
        <p14:creationId xmlns:p14="http://schemas.microsoft.com/office/powerpoint/2010/main" val="124357627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048" y="260648"/>
            <a:ext cx="8534593" cy="1872208"/>
          </a:xfrm>
        </p:spPr>
        <p:txBody>
          <a:bodyPr/>
          <a:lstStyle/>
          <a:p>
            <a:r>
              <a:rPr lang="en-US" sz="6000" b="1" dirty="0">
                <a:latin typeface="Calibri" pitchFamily="34" charset="0"/>
              </a:rPr>
              <a:t>Typical Travel Paths of Hurricanes Why?</a:t>
            </a:r>
          </a:p>
        </p:txBody>
      </p:sp>
      <p:pic>
        <p:nvPicPr>
          <p:cNvPr id="15362" name="Picture 2" descr="http://www.webpages.uidaho.edu/~simkat/cors220_files/hurricane_pa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9198610" cy="454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8614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34593" cy="1584176"/>
          </a:xfrm>
        </p:spPr>
        <p:txBody>
          <a:bodyPr/>
          <a:lstStyle/>
          <a:p>
            <a:r>
              <a:rPr lang="en-US" b="1" dirty="0">
                <a:latin typeface="Calibri" pitchFamily="34" charset="0"/>
              </a:rPr>
              <a:t>Hurricanes are fueled by the heat and moisture of warm ocean water.</a:t>
            </a:r>
          </a:p>
        </p:txBody>
      </p:sp>
      <p:pic>
        <p:nvPicPr>
          <p:cNvPr id="15362" name="Picture 2" descr="http://www.webpages.uidaho.edu/~simkat/cors220_files/hurricane_pat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9198610" cy="454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3699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23728" y="1772816"/>
            <a:ext cx="6544816" cy="4968552"/>
          </a:xfrm>
        </p:spPr>
        <p:txBody>
          <a:bodyPr/>
          <a:lstStyle/>
          <a:p>
            <a:r>
              <a:rPr lang="en-US" sz="4000" dirty="0"/>
              <a:t>Watch the video below. Describe your observations and possible causes of such events.</a:t>
            </a:r>
          </a:p>
          <a:p>
            <a:endParaRPr lang="en-US" sz="2000" dirty="0"/>
          </a:p>
          <a:p>
            <a:r>
              <a:rPr lang="en-US" sz="4400" dirty="0">
                <a:hlinkClick r:id="rId3"/>
              </a:rPr>
              <a:t>https://www.youtube.com/watch?v=SZcBlAjf2NE</a:t>
            </a:r>
            <a:r>
              <a:rPr lang="en-US" sz="4400" dirty="0"/>
              <a:t> </a:t>
            </a:r>
          </a:p>
        </p:txBody>
      </p:sp>
      <p:sp>
        <p:nvSpPr>
          <p:cNvPr id="4" name="Title 1"/>
          <p:cNvSpPr>
            <a:spLocks noGrp="1"/>
          </p:cNvSpPr>
          <p:nvPr>
            <p:ph type="ctrTitle"/>
          </p:nvPr>
        </p:nvSpPr>
        <p:spPr>
          <a:xfrm>
            <a:off x="1907704" y="260350"/>
            <a:ext cx="7052146" cy="1470025"/>
          </a:xfrm>
          <a:effectLst>
            <a:outerShdw blurRad="50800" dist="50800" dir="5400000" algn="ctr" rotWithShape="0">
              <a:schemeClr val="tx1"/>
            </a:outerShdw>
          </a:effectLst>
        </p:spPr>
        <p:txBody>
          <a:bodyPr/>
          <a:lstStyle/>
          <a:p>
            <a:r>
              <a:rPr lang="en-US" sz="6600" b="1" u="sng" dirty="0">
                <a:solidFill>
                  <a:schemeClr val="bg1"/>
                </a:solidFill>
                <a:effectLst>
                  <a:outerShdw blurRad="38100" dist="38100" dir="2700000" algn="tl">
                    <a:schemeClr val="tx1">
                      <a:alpha val="70000"/>
                    </a:schemeClr>
                  </a:outerShdw>
                </a:effectLst>
                <a:latin typeface="Calibri" pitchFamily="34" charset="0"/>
              </a:rPr>
              <a:t>Activating Strategy:</a:t>
            </a:r>
          </a:p>
        </p:txBody>
      </p:sp>
    </p:spTree>
    <p:extLst>
      <p:ext uri="{BB962C8B-B14F-4D97-AF65-F5344CB8AC3E}">
        <p14:creationId xmlns:p14="http://schemas.microsoft.com/office/powerpoint/2010/main" val="112882383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23728" y="404664"/>
            <a:ext cx="6480720" cy="1024597"/>
          </a:xfrm>
          <a:prstGeom prst="rect">
            <a:avLst/>
          </a:prstGeom>
          <a:effectLst>
            <a:outerShdw blurRad="50800" dist="50800" dir="5400000" algn="ctr" rotWithShape="0">
              <a:schemeClr val="tx1"/>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u="sng" dirty="0">
                <a:solidFill>
                  <a:schemeClr val="bg1"/>
                </a:solidFill>
                <a:effectLst>
                  <a:outerShdw blurRad="38100" dist="38100" dir="2700000" algn="tl">
                    <a:schemeClr val="tx1">
                      <a:alpha val="70000"/>
                    </a:schemeClr>
                  </a:outerShdw>
                </a:effectLst>
                <a:latin typeface="Calibri" pitchFamily="34" charset="0"/>
              </a:rPr>
              <a:t>Summarizing Strategy</a:t>
            </a:r>
            <a:endParaRPr lang="en-US" sz="6000" b="1" u="sng" dirty="0">
              <a:solidFill>
                <a:schemeClr val="bg1"/>
              </a:solidFill>
              <a:effectLst>
                <a:outerShdw blurRad="38100" dist="38100" dir="2700000" algn="tl">
                  <a:schemeClr val="tx1">
                    <a:alpha val="70000"/>
                  </a:schemeClr>
                </a:outerShdw>
              </a:effectLst>
              <a:latin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862" y="1772816"/>
            <a:ext cx="6524228" cy="42203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17224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88640"/>
            <a:ext cx="6046440" cy="1470025"/>
          </a:xfrm>
          <a:effectLst>
            <a:outerShdw blurRad="50800" dist="50800" dir="5400000" algn="ctr" rotWithShape="0">
              <a:schemeClr val="tx1"/>
            </a:outerShdw>
          </a:effectLst>
        </p:spPr>
        <p:txBody>
          <a:bodyPr/>
          <a:lstStyle/>
          <a:p>
            <a:r>
              <a:rPr lang="en-US" sz="9600" b="1" u="sng" dirty="0">
                <a:solidFill>
                  <a:schemeClr val="bg1"/>
                </a:solidFill>
                <a:effectLst>
                  <a:outerShdw blurRad="38100" dist="38100" dir="2700000" algn="tl">
                    <a:schemeClr val="tx1">
                      <a:alpha val="70000"/>
                    </a:schemeClr>
                  </a:outerShdw>
                </a:effectLst>
                <a:latin typeface="Calibri" pitchFamily="34" charset="0"/>
              </a:rPr>
              <a:t>Air Masses</a:t>
            </a:r>
          </a:p>
        </p:txBody>
      </p:sp>
      <p:sp>
        <p:nvSpPr>
          <p:cNvPr id="3" name="Subtitle 2"/>
          <p:cNvSpPr>
            <a:spLocks noGrp="1"/>
          </p:cNvSpPr>
          <p:nvPr>
            <p:ph type="subTitle" idx="1"/>
          </p:nvPr>
        </p:nvSpPr>
        <p:spPr>
          <a:xfrm>
            <a:off x="2123728" y="2132856"/>
            <a:ext cx="6400800" cy="3888432"/>
          </a:xfrm>
        </p:spPr>
        <p:txBody>
          <a:bodyPr/>
          <a:lstStyle/>
          <a:p>
            <a:r>
              <a:rPr lang="en-US" sz="4800" b="1" dirty="0">
                <a:solidFill>
                  <a:schemeClr val="bg1"/>
                </a:solidFill>
                <a:effectLst>
                  <a:outerShdw blurRad="38100" dist="38100" dir="2700000" algn="tl">
                    <a:schemeClr val="tx1">
                      <a:alpha val="70000"/>
                    </a:schemeClr>
                  </a:outerShdw>
                </a:effectLst>
                <a:latin typeface="Calibri" pitchFamily="34" charset="0"/>
              </a:rPr>
              <a:t>An air mass is a large body of air that has properties similar to the part of Earth’s surface over which it develops.</a:t>
            </a:r>
          </a:p>
        </p:txBody>
      </p:sp>
    </p:spTree>
    <p:extLst>
      <p:ext uri="{BB962C8B-B14F-4D97-AF65-F5344CB8AC3E}">
        <p14:creationId xmlns:p14="http://schemas.microsoft.com/office/powerpoint/2010/main" val="15586937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vecteezy.com/system/resources/previews/000/005/930/original/north_ame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4000" cy="7184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884" y="2637270"/>
            <a:ext cx="1944216" cy="954107"/>
          </a:xfrm>
          <a:prstGeom prst="rect">
            <a:avLst/>
          </a:prstGeom>
          <a:noFill/>
        </p:spPr>
        <p:txBody>
          <a:bodyPr wrap="square" rtlCol="0">
            <a:spAutoFit/>
          </a:bodyPr>
          <a:lstStyle/>
          <a:p>
            <a:pPr algn="ctr"/>
            <a:r>
              <a:rPr lang="en-US" sz="2800" b="1" dirty="0">
                <a:latin typeface="Calibri" pitchFamily="34" charset="0"/>
              </a:rPr>
              <a:t>Cool/Moist</a:t>
            </a:r>
            <a:br>
              <a:rPr lang="en-US" sz="2800" b="1" dirty="0">
                <a:latin typeface="Calibri" pitchFamily="34" charset="0"/>
              </a:rPr>
            </a:br>
            <a:r>
              <a:rPr lang="en-US" sz="2800" b="1" dirty="0">
                <a:latin typeface="Calibri" pitchFamily="34" charset="0"/>
              </a:rPr>
              <a:t>Air</a:t>
            </a:r>
          </a:p>
        </p:txBody>
      </p:sp>
      <p:sp>
        <p:nvSpPr>
          <p:cNvPr id="4" name="TextBox 3"/>
          <p:cNvSpPr txBox="1"/>
          <p:nvPr/>
        </p:nvSpPr>
        <p:spPr>
          <a:xfrm>
            <a:off x="1427197" y="5517232"/>
            <a:ext cx="2088232" cy="954107"/>
          </a:xfrm>
          <a:prstGeom prst="rect">
            <a:avLst/>
          </a:prstGeom>
          <a:noFill/>
        </p:spPr>
        <p:txBody>
          <a:bodyPr wrap="square" rtlCol="0">
            <a:spAutoFit/>
          </a:bodyPr>
          <a:lstStyle/>
          <a:p>
            <a:pPr algn="ctr"/>
            <a:r>
              <a:rPr lang="en-US" sz="2800" b="1" dirty="0">
                <a:latin typeface="Calibri" pitchFamily="34" charset="0"/>
              </a:rPr>
              <a:t>Warm/Moist</a:t>
            </a:r>
            <a:br>
              <a:rPr lang="en-US" sz="2800" b="1" dirty="0">
                <a:latin typeface="Calibri" pitchFamily="34" charset="0"/>
              </a:rPr>
            </a:br>
            <a:r>
              <a:rPr lang="en-US" sz="2800" b="1" dirty="0">
                <a:latin typeface="Calibri" pitchFamily="34" charset="0"/>
              </a:rPr>
              <a:t>Air</a:t>
            </a:r>
          </a:p>
        </p:txBody>
      </p:sp>
      <p:sp>
        <p:nvSpPr>
          <p:cNvPr id="5" name="TextBox 4"/>
          <p:cNvSpPr txBox="1"/>
          <p:nvPr/>
        </p:nvSpPr>
        <p:spPr>
          <a:xfrm>
            <a:off x="3520203" y="2595100"/>
            <a:ext cx="2304256"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a:latin typeface="Calibri" pitchFamily="34" charset="0"/>
              </a:rPr>
              <a:t>Cold/Dry Air</a:t>
            </a:r>
          </a:p>
        </p:txBody>
      </p:sp>
      <p:sp>
        <p:nvSpPr>
          <p:cNvPr id="6" name="TextBox 5"/>
          <p:cNvSpPr txBox="1"/>
          <p:nvPr/>
        </p:nvSpPr>
        <p:spPr>
          <a:xfrm>
            <a:off x="7020272" y="2348880"/>
            <a:ext cx="1944216" cy="954107"/>
          </a:xfrm>
          <a:prstGeom prst="rect">
            <a:avLst/>
          </a:prstGeom>
          <a:noFill/>
        </p:spPr>
        <p:txBody>
          <a:bodyPr wrap="square" rtlCol="0">
            <a:spAutoFit/>
          </a:bodyPr>
          <a:lstStyle/>
          <a:p>
            <a:pPr algn="ctr"/>
            <a:r>
              <a:rPr lang="en-US" sz="2800" b="1" dirty="0">
                <a:latin typeface="Calibri" pitchFamily="34" charset="0"/>
              </a:rPr>
              <a:t>Cool/Moist</a:t>
            </a:r>
            <a:br>
              <a:rPr lang="en-US" sz="2800" b="1" dirty="0">
                <a:latin typeface="Calibri" pitchFamily="34" charset="0"/>
              </a:rPr>
            </a:br>
            <a:r>
              <a:rPr lang="en-US" sz="2800" b="1" dirty="0">
                <a:latin typeface="Calibri" pitchFamily="34" charset="0"/>
              </a:rPr>
              <a:t>Air</a:t>
            </a:r>
          </a:p>
        </p:txBody>
      </p:sp>
      <p:sp>
        <p:nvSpPr>
          <p:cNvPr id="7" name="TextBox 6"/>
          <p:cNvSpPr txBox="1"/>
          <p:nvPr/>
        </p:nvSpPr>
        <p:spPr>
          <a:xfrm>
            <a:off x="7004592" y="5490229"/>
            <a:ext cx="2088232" cy="954107"/>
          </a:xfrm>
          <a:prstGeom prst="rect">
            <a:avLst/>
          </a:prstGeom>
          <a:noFill/>
        </p:spPr>
        <p:txBody>
          <a:bodyPr wrap="square" rtlCol="0">
            <a:spAutoFit/>
          </a:bodyPr>
          <a:lstStyle/>
          <a:p>
            <a:pPr algn="ctr"/>
            <a:r>
              <a:rPr lang="en-US" sz="2800" b="1" dirty="0">
                <a:latin typeface="Calibri" pitchFamily="34" charset="0"/>
              </a:rPr>
              <a:t>Warm/Moist</a:t>
            </a:r>
            <a:br>
              <a:rPr lang="en-US" sz="2800" b="1" dirty="0">
                <a:latin typeface="Calibri" pitchFamily="34" charset="0"/>
              </a:rPr>
            </a:br>
            <a:r>
              <a:rPr lang="en-US" sz="2800" b="1" dirty="0">
                <a:latin typeface="Calibri" pitchFamily="34" charset="0"/>
              </a:rPr>
              <a:t>Air</a:t>
            </a:r>
          </a:p>
        </p:txBody>
      </p:sp>
      <p:sp>
        <p:nvSpPr>
          <p:cNvPr id="8" name="TextBox 7"/>
          <p:cNvSpPr txBox="1"/>
          <p:nvPr/>
        </p:nvSpPr>
        <p:spPr>
          <a:xfrm>
            <a:off x="3709389" y="5273800"/>
            <a:ext cx="1728192"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a:latin typeface="Calibri" pitchFamily="34" charset="0"/>
              </a:rPr>
              <a:t>Hot/Dry Air</a:t>
            </a:r>
          </a:p>
        </p:txBody>
      </p:sp>
      <p:cxnSp>
        <p:nvCxnSpPr>
          <p:cNvPr id="10" name="Curved Connector 9"/>
          <p:cNvCxnSpPr/>
          <p:nvPr/>
        </p:nvCxnSpPr>
        <p:spPr>
          <a:xfrm>
            <a:off x="2267744" y="3300561"/>
            <a:ext cx="1440160" cy="776511"/>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1964988" y="3604308"/>
            <a:ext cx="1584176" cy="811295"/>
          </a:xfrm>
          <a:prstGeom prst="curvedConnector3">
            <a:avLst>
              <a:gd name="adj1" fmla="val 35019"/>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0800000" flipV="1">
            <a:off x="6228184" y="2924944"/>
            <a:ext cx="1152132" cy="76387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2602194" y="2996952"/>
            <a:ext cx="1139847" cy="574514"/>
          </a:xfrm>
          <a:prstGeom prst="curvedConnector3">
            <a:avLst>
              <a:gd name="adj1" fmla="val 4816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V="1">
            <a:off x="6300192" y="3246082"/>
            <a:ext cx="1512172" cy="83098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flipV="1">
            <a:off x="2949951" y="4941168"/>
            <a:ext cx="792090" cy="57606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flipV="1">
            <a:off x="2267744" y="4725144"/>
            <a:ext cx="1252459" cy="765085"/>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10800000">
            <a:off x="5731768" y="4916522"/>
            <a:ext cx="1352472" cy="1026115"/>
          </a:xfrm>
          <a:prstGeom prst="curvedConnector3">
            <a:avLst>
              <a:gd name="adj1" fmla="val 8199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10800000">
            <a:off x="5868144" y="4653136"/>
            <a:ext cx="1216096" cy="93610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5400000" flipH="1" flipV="1">
            <a:off x="4067944" y="4797152"/>
            <a:ext cx="576064" cy="28803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rot="5400000" flipH="1" flipV="1">
            <a:off x="4509694" y="4815774"/>
            <a:ext cx="584983" cy="25970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5400000">
            <a:off x="3764865" y="3450509"/>
            <a:ext cx="895632" cy="144016"/>
          </a:xfrm>
          <a:prstGeom prst="curvedConnector3">
            <a:avLst>
              <a:gd name="adj1" fmla="val 32074"/>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a:off x="4104613" y="3539882"/>
            <a:ext cx="1074379" cy="144016"/>
          </a:xfrm>
          <a:prstGeom prst="curvedConnector3">
            <a:avLst>
              <a:gd name="adj1" fmla="val 36356"/>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4628240" y="3463234"/>
            <a:ext cx="895632" cy="144016"/>
          </a:xfrm>
          <a:prstGeom prst="curvedConnector3">
            <a:avLst>
              <a:gd name="adj1" fmla="val 3675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flipV="1">
            <a:off x="-828600" y="1196752"/>
            <a:ext cx="72008" cy="72008"/>
          </a:xfrm>
          <a:prstGeom prst="rect">
            <a:avLst/>
          </a:prstGeom>
          <a:solidFill>
            <a:schemeClr val="bg1"/>
          </a:solidFill>
          <a:ln>
            <a:solidFill>
              <a:schemeClr val="tx1"/>
            </a:solidFill>
          </a:ln>
        </p:spPr>
        <p:txBody>
          <a:bodyPr wrap="square" rtlCol="0">
            <a:spAutoFit/>
          </a:bodyPr>
          <a:lstStyle/>
          <a:p>
            <a:pPr algn="ctr"/>
            <a:endParaRPr lang="en-US" sz="2800" b="1" dirty="0">
              <a:latin typeface="Calibri" pitchFamily="34" charset="0"/>
            </a:endParaRPr>
          </a:p>
        </p:txBody>
      </p:sp>
    </p:spTree>
    <p:extLst>
      <p:ext uri="{BB962C8B-B14F-4D97-AF65-F5344CB8AC3E}">
        <p14:creationId xmlns:p14="http://schemas.microsoft.com/office/powerpoint/2010/main" val="3488367153"/>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10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par>
                                <p:cTn id="20" presetID="22" presetClass="entr" presetSubtype="2"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1000"/>
                                        <p:tgtEl>
                                          <p:spTgt spid="20"/>
                                        </p:tgtEl>
                                      </p:cBhvr>
                                    </p:animEffect>
                                  </p:childTnLst>
                                </p:cTn>
                              </p:par>
                              <p:par>
                                <p:cTn id="23" presetID="22" presetClass="entr" presetSubtype="2"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right)">
                                      <p:cBhvr>
                                        <p:cTn id="25" dur="10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1000"/>
                                        <p:tgtEl>
                                          <p:spTgt spid="45"/>
                                        </p:tgtEl>
                                      </p:cBhvr>
                                    </p:animEffect>
                                  </p:childTnLst>
                                </p:cTn>
                              </p:par>
                              <p:par>
                                <p:cTn id="36" presetID="22" presetClass="entr" presetSubtype="1"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up)">
                                      <p:cBhvr>
                                        <p:cTn id="38" dur="1000"/>
                                        <p:tgtEl>
                                          <p:spTgt spid="85"/>
                                        </p:tgtEl>
                                      </p:cBhvr>
                                    </p:animEffect>
                                  </p:childTnLst>
                                </p:cTn>
                              </p:par>
                              <p:par>
                                <p:cTn id="39" presetID="22" presetClass="entr" presetSubtype="1"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up)">
                                      <p:cBhvr>
                                        <p:cTn id="41" dur="10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22" presetClass="entr" presetSubtype="4"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1000"/>
                                        <p:tgtEl>
                                          <p:spTgt spid="56"/>
                                        </p:tgtEl>
                                      </p:cBhvr>
                                    </p:animEffect>
                                  </p:childTnLst>
                                </p:cTn>
                              </p:par>
                              <p:par>
                                <p:cTn id="57" presetID="22" presetClass="entr" presetSubtype="4"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1000"/>
                                        <p:tgtEl>
                                          <p:spTgt spid="46"/>
                                        </p:tgtEl>
                                      </p:cBhvr>
                                    </p:animEffect>
                                  </p:childTnLst>
                                </p:cTn>
                              </p:par>
                              <p:par>
                                <p:cTn id="60" presetID="22" presetClass="entr" presetSubtype="4"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1000"/>
                                        <p:tgtEl>
                                          <p:spTgt spid="59"/>
                                        </p:tgtEl>
                                      </p:cBhvr>
                                    </p:animEffect>
                                  </p:childTnLst>
                                </p:cTn>
                              </p:par>
                              <p:par>
                                <p:cTn id="63" presetID="22" presetClass="entr" presetSubtype="4"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down)">
                                      <p:cBhvr>
                                        <p:cTn id="65" dur="1000"/>
                                        <p:tgtEl>
                                          <p:spTgt spid="72"/>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22" presetClass="entr" presetSubtype="4"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10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1000"/>
                                        <p:tgtEl>
                                          <p:spTgt spid="78"/>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7" grpId="0"/>
      <p:bldP spid="8"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71400"/>
            <a:ext cx="9144000" cy="7184572"/>
            <a:chOff x="0" y="-171400"/>
            <a:chExt cx="9144000" cy="7184572"/>
          </a:xfrm>
        </p:grpSpPr>
        <p:pic>
          <p:nvPicPr>
            <p:cNvPr id="1026" name="Picture 2" descr="http://static.vecteezy.com/system/resources/previews/000/005/930/original/north_ame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4000" cy="71845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884" y="2637270"/>
              <a:ext cx="1944216" cy="954107"/>
            </a:xfrm>
            <a:prstGeom prst="rect">
              <a:avLst/>
            </a:prstGeom>
            <a:noFill/>
          </p:spPr>
          <p:txBody>
            <a:bodyPr wrap="square" rtlCol="0">
              <a:spAutoFit/>
            </a:bodyPr>
            <a:lstStyle/>
            <a:p>
              <a:pPr algn="ctr"/>
              <a:r>
                <a:rPr lang="en-US" sz="2800" b="1" dirty="0">
                  <a:solidFill>
                    <a:srgbClr val="000000"/>
                  </a:solidFill>
                  <a:latin typeface="Calibri" pitchFamily="34" charset="0"/>
                </a:rPr>
                <a:t>Cool/Moist</a:t>
              </a:r>
              <a:br>
                <a:rPr lang="en-US" sz="2800" b="1" dirty="0">
                  <a:solidFill>
                    <a:srgbClr val="000000"/>
                  </a:solidFill>
                  <a:latin typeface="Calibri" pitchFamily="34" charset="0"/>
                </a:rPr>
              </a:br>
              <a:r>
                <a:rPr lang="en-US" sz="2800" b="1" dirty="0">
                  <a:solidFill>
                    <a:srgbClr val="000000"/>
                  </a:solidFill>
                  <a:latin typeface="Calibri" pitchFamily="34" charset="0"/>
                </a:rPr>
                <a:t>Air</a:t>
              </a:r>
            </a:p>
          </p:txBody>
        </p:sp>
        <p:sp>
          <p:nvSpPr>
            <p:cNvPr id="4" name="TextBox 3"/>
            <p:cNvSpPr txBox="1"/>
            <p:nvPr/>
          </p:nvSpPr>
          <p:spPr>
            <a:xfrm>
              <a:off x="1427197" y="5517232"/>
              <a:ext cx="2088232" cy="954107"/>
            </a:xfrm>
            <a:prstGeom prst="rect">
              <a:avLst/>
            </a:prstGeom>
            <a:noFill/>
          </p:spPr>
          <p:txBody>
            <a:bodyPr wrap="square" rtlCol="0">
              <a:spAutoFit/>
            </a:bodyPr>
            <a:lstStyle/>
            <a:p>
              <a:pPr algn="ctr"/>
              <a:r>
                <a:rPr lang="en-US" sz="2800" b="1" dirty="0">
                  <a:solidFill>
                    <a:srgbClr val="000000"/>
                  </a:solidFill>
                  <a:latin typeface="Calibri" pitchFamily="34" charset="0"/>
                </a:rPr>
                <a:t>Warm/Moist</a:t>
              </a:r>
              <a:br>
                <a:rPr lang="en-US" sz="2800" b="1" dirty="0">
                  <a:solidFill>
                    <a:srgbClr val="000000"/>
                  </a:solidFill>
                  <a:latin typeface="Calibri" pitchFamily="34" charset="0"/>
                </a:rPr>
              </a:br>
              <a:r>
                <a:rPr lang="en-US" sz="2800" b="1" dirty="0">
                  <a:solidFill>
                    <a:srgbClr val="000000"/>
                  </a:solidFill>
                  <a:latin typeface="Calibri" pitchFamily="34" charset="0"/>
                </a:rPr>
                <a:t>Air</a:t>
              </a:r>
            </a:p>
          </p:txBody>
        </p:sp>
        <p:sp>
          <p:nvSpPr>
            <p:cNvPr id="5" name="TextBox 4"/>
            <p:cNvSpPr txBox="1"/>
            <p:nvPr/>
          </p:nvSpPr>
          <p:spPr>
            <a:xfrm>
              <a:off x="3520203" y="2595100"/>
              <a:ext cx="2304256"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a:solidFill>
                    <a:srgbClr val="000000"/>
                  </a:solidFill>
                  <a:latin typeface="Calibri" pitchFamily="34" charset="0"/>
                </a:rPr>
                <a:t>Cold/Dry Air</a:t>
              </a:r>
            </a:p>
          </p:txBody>
        </p:sp>
        <p:sp>
          <p:nvSpPr>
            <p:cNvPr id="6" name="TextBox 5"/>
            <p:cNvSpPr txBox="1"/>
            <p:nvPr/>
          </p:nvSpPr>
          <p:spPr>
            <a:xfrm>
              <a:off x="7020272" y="2348880"/>
              <a:ext cx="1944216" cy="954107"/>
            </a:xfrm>
            <a:prstGeom prst="rect">
              <a:avLst/>
            </a:prstGeom>
            <a:noFill/>
          </p:spPr>
          <p:txBody>
            <a:bodyPr wrap="square" rtlCol="0">
              <a:spAutoFit/>
            </a:bodyPr>
            <a:lstStyle/>
            <a:p>
              <a:pPr algn="ctr"/>
              <a:r>
                <a:rPr lang="en-US" sz="2800" b="1" dirty="0">
                  <a:solidFill>
                    <a:srgbClr val="000000"/>
                  </a:solidFill>
                  <a:latin typeface="Calibri" pitchFamily="34" charset="0"/>
                </a:rPr>
                <a:t>Cool/Moist</a:t>
              </a:r>
              <a:br>
                <a:rPr lang="en-US" sz="2800" b="1" dirty="0">
                  <a:solidFill>
                    <a:srgbClr val="000000"/>
                  </a:solidFill>
                  <a:latin typeface="Calibri" pitchFamily="34" charset="0"/>
                </a:rPr>
              </a:br>
              <a:r>
                <a:rPr lang="en-US" sz="2800" b="1" dirty="0">
                  <a:solidFill>
                    <a:srgbClr val="000000"/>
                  </a:solidFill>
                  <a:latin typeface="Calibri" pitchFamily="34" charset="0"/>
                </a:rPr>
                <a:t>Air</a:t>
              </a:r>
            </a:p>
          </p:txBody>
        </p:sp>
        <p:sp>
          <p:nvSpPr>
            <p:cNvPr id="7" name="TextBox 6"/>
            <p:cNvSpPr txBox="1"/>
            <p:nvPr/>
          </p:nvSpPr>
          <p:spPr>
            <a:xfrm>
              <a:off x="7004592" y="5490229"/>
              <a:ext cx="2088232" cy="954107"/>
            </a:xfrm>
            <a:prstGeom prst="rect">
              <a:avLst/>
            </a:prstGeom>
            <a:noFill/>
          </p:spPr>
          <p:txBody>
            <a:bodyPr wrap="square" rtlCol="0">
              <a:spAutoFit/>
            </a:bodyPr>
            <a:lstStyle/>
            <a:p>
              <a:pPr algn="ctr"/>
              <a:r>
                <a:rPr lang="en-US" sz="2800" b="1" dirty="0">
                  <a:solidFill>
                    <a:srgbClr val="000000"/>
                  </a:solidFill>
                  <a:latin typeface="Calibri" pitchFamily="34" charset="0"/>
                </a:rPr>
                <a:t>Warm/Moist</a:t>
              </a:r>
              <a:br>
                <a:rPr lang="en-US" sz="2800" b="1" dirty="0">
                  <a:solidFill>
                    <a:srgbClr val="000000"/>
                  </a:solidFill>
                  <a:latin typeface="Calibri" pitchFamily="34" charset="0"/>
                </a:rPr>
              </a:br>
              <a:r>
                <a:rPr lang="en-US" sz="2800" b="1" dirty="0">
                  <a:solidFill>
                    <a:srgbClr val="000000"/>
                  </a:solidFill>
                  <a:latin typeface="Calibri" pitchFamily="34" charset="0"/>
                </a:rPr>
                <a:t>Air</a:t>
              </a:r>
            </a:p>
          </p:txBody>
        </p:sp>
        <p:sp>
          <p:nvSpPr>
            <p:cNvPr id="8" name="TextBox 7"/>
            <p:cNvSpPr txBox="1"/>
            <p:nvPr/>
          </p:nvSpPr>
          <p:spPr>
            <a:xfrm>
              <a:off x="3709389" y="5273800"/>
              <a:ext cx="1728192" cy="461665"/>
            </a:xfrm>
            <a:prstGeom prst="rect">
              <a:avLst/>
            </a:prstGeom>
            <a:solidFill>
              <a:schemeClr val="bg1">
                <a:alpha val="95000"/>
              </a:schemeClr>
            </a:solidFill>
            <a:ln>
              <a:solidFill>
                <a:schemeClr val="tx1"/>
              </a:solidFill>
            </a:ln>
          </p:spPr>
          <p:txBody>
            <a:bodyPr wrap="square" rtlCol="0">
              <a:spAutoFit/>
            </a:bodyPr>
            <a:lstStyle/>
            <a:p>
              <a:pPr algn="ctr"/>
              <a:r>
                <a:rPr lang="en-US" sz="2400" b="1" dirty="0">
                  <a:solidFill>
                    <a:srgbClr val="000000"/>
                  </a:solidFill>
                  <a:latin typeface="Calibri" pitchFamily="34" charset="0"/>
                </a:rPr>
                <a:t>Hot/Dry Air</a:t>
              </a:r>
            </a:p>
          </p:txBody>
        </p:sp>
        <p:cxnSp>
          <p:nvCxnSpPr>
            <p:cNvPr id="10" name="Curved Connector 9"/>
            <p:cNvCxnSpPr/>
            <p:nvPr/>
          </p:nvCxnSpPr>
          <p:spPr>
            <a:xfrm>
              <a:off x="2267744" y="3300561"/>
              <a:ext cx="1440160" cy="776511"/>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1964988" y="3604308"/>
              <a:ext cx="1584176" cy="811295"/>
            </a:xfrm>
            <a:prstGeom prst="curvedConnector3">
              <a:avLst>
                <a:gd name="adj1" fmla="val 35019"/>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0800000" flipV="1">
              <a:off x="6228184" y="2924944"/>
              <a:ext cx="1152132" cy="76387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2602194" y="2996952"/>
              <a:ext cx="1139847" cy="574514"/>
            </a:xfrm>
            <a:prstGeom prst="curvedConnector3">
              <a:avLst>
                <a:gd name="adj1" fmla="val 4816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V="1">
              <a:off x="6300192" y="3246082"/>
              <a:ext cx="1512172" cy="83098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flipV="1">
              <a:off x="2949951" y="4941168"/>
              <a:ext cx="792090" cy="57606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flipV="1">
              <a:off x="2267744" y="4725144"/>
              <a:ext cx="1252459" cy="765085"/>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p:nvPr/>
          </p:nvCxnSpPr>
          <p:spPr>
            <a:xfrm rot="10800000">
              <a:off x="5731768" y="4916522"/>
              <a:ext cx="1352472" cy="1026115"/>
            </a:xfrm>
            <a:prstGeom prst="curvedConnector3">
              <a:avLst>
                <a:gd name="adj1" fmla="val 8199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rot="10800000">
              <a:off x="5868144" y="4653136"/>
              <a:ext cx="1216096" cy="93610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5400000" flipH="1" flipV="1">
              <a:off x="4067944" y="4797152"/>
              <a:ext cx="576064" cy="288032"/>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rot="5400000" flipH="1" flipV="1">
              <a:off x="4509694" y="4815774"/>
              <a:ext cx="584983" cy="259709"/>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5400000">
              <a:off x="3764865" y="3450509"/>
              <a:ext cx="895632" cy="144016"/>
            </a:xfrm>
            <a:prstGeom prst="curvedConnector3">
              <a:avLst>
                <a:gd name="adj1" fmla="val 32074"/>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urved Connector 84"/>
            <p:cNvCxnSpPr/>
            <p:nvPr/>
          </p:nvCxnSpPr>
          <p:spPr>
            <a:xfrm rot="5400000">
              <a:off x="4104613" y="3539882"/>
              <a:ext cx="1074379" cy="144016"/>
            </a:xfrm>
            <a:prstGeom prst="curvedConnector3">
              <a:avLst>
                <a:gd name="adj1" fmla="val 36356"/>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5400000">
              <a:off x="4628240" y="3463234"/>
              <a:ext cx="895632" cy="144016"/>
            </a:xfrm>
            <a:prstGeom prst="curvedConnector3">
              <a:avLst>
                <a:gd name="adj1" fmla="val 3675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266764" y="1052736"/>
            <a:ext cx="8606060" cy="861774"/>
          </a:xfrm>
          <a:prstGeom prst="rect">
            <a:avLst/>
          </a:prstGeom>
          <a:solidFill>
            <a:schemeClr val="bg1"/>
          </a:solidFill>
          <a:ln>
            <a:solidFill>
              <a:schemeClr val="tx1"/>
            </a:solidFill>
          </a:ln>
        </p:spPr>
        <p:txBody>
          <a:bodyPr wrap="square" rtlCol="0">
            <a:spAutoFit/>
          </a:bodyPr>
          <a:lstStyle/>
          <a:p>
            <a:pPr algn="ctr"/>
            <a:r>
              <a:rPr lang="en-US" sz="2500" b="1" dirty="0">
                <a:solidFill>
                  <a:srgbClr val="000000"/>
                </a:solidFill>
                <a:latin typeface="Calibri" pitchFamily="34" charset="0"/>
              </a:rPr>
              <a:t>Cold temperatures have higher density and higher pressure.</a:t>
            </a:r>
          </a:p>
          <a:p>
            <a:pPr algn="ctr"/>
            <a:r>
              <a:rPr lang="en-US" sz="2500" b="1" dirty="0">
                <a:solidFill>
                  <a:srgbClr val="000000"/>
                </a:solidFill>
                <a:latin typeface="Calibri" pitchFamily="34" charset="0"/>
              </a:rPr>
              <a:t>Warm temperatures have a lower density and lower pressure.</a:t>
            </a:r>
          </a:p>
        </p:txBody>
      </p:sp>
    </p:spTree>
    <p:extLst>
      <p:ext uri="{BB962C8B-B14F-4D97-AF65-F5344CB8AC3E}">
        <p14:creationId xmlns:p14="http://schemas.microsoft.com/office/powerpoint/2010/main" val="2975435286"/>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764704"/>
            <a:ext cx="6840760" cy="5184575"/>
          </a:xfrm>
        </p:spPr>
        <p:txBody>
          <a:bodyPr/>
          <a:lstStyle/>
          <a:p>
            <a:pPr marL="0" indent="0" algn="ctr">
              <a:buNone/>
            </a:pPr>
            <a:r>
              <a:rPr lang="en-US" sz="6600" b="1" dirty="0">
                <a:solidFill>
                  <a:schemeClr val="bg1"/>
                </a:solidFill>
                <a:effectLst>
                  <a:outerShdw blurRad="38100" dist="38100" dir="2700000" algn="tl">
                    <a:schemeClr val="tx1">
                      <a:alpha val="70000"/>
                    </a:schemeClr>
                  </a:outerShdw>
                </a:effectLst>
                <a:latin typeface="Calibri" pitchFamily="34" charset="0"/>
              </a:rPr>
              <a:t>High pressure areas are associated with fair weather. Why?</a:t>
            </a:r>
          </a:p>
        </p:txBody>
      </p:sp>
    </p:spTree>
    <p:extLst>
      <p:ext uri="{BB962C8B-B14F-4D97-AF65-F5344CB8AC3E}">
        <p14:creationId xmlns:p14="http://schemas.microsoft.com/office/powerpoint/2010/main" val="337477430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3728" y="548680"/>
            <a:ext cx="6696744" cy="5760640"/>
          </a:xfrm>
        </p:spPr>
        <p:txBody>
          <a:bodyPr/>
          <a:lstStyle/>
          <a:p>
            <a:pPr marL="0" indent="0" algn="ctr">
              <a:buNone/>
            </a:pPr>
            <a:r>
              <a:rPr lang="en-US" sz="5200" b="1" dirty="0">
                <a:solidFill>
                  <a:schemeClr val="bg1"/>
                </a:solidFill>
                <a:effectLst>
                  <a:outerShdw blurRad="38100" dist="38100" dir="2700000" algn="tl">
                    <a:schemeClr val="tx1">
                      <a:alpha val="70000"/>
                    </a:schemeClr>
                  </a:outerShdw>
                </a:effectLst>
                <a:latin typeface="Calibri" pitchFamily="34" charset="0"/>
              </a:rPr>
              <a:t>The sinking motion of air in high pressure (low temperature, high density) air masses makes it difficult for air to rise and clouds to form.</a:t>
            </a:r>
          </a:p>
        </p:txBody>
      </p:sp>
    </p:spTree>
    <p:extLst>
      <p:ext uri="{BB962C8B-B14F-4D97-AF65-F5344CB8AC3E}">
        <p14:creationId xmlns:p14="http://schemas.microsoft.com/office/powerpoint/2010/main" val="26168081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79712" y="260648"/>
            <a:ext cx="6984776" cy="2088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400" b="1" dirty="0">
                <a:solidFill>
                  <a:srgbClr val="FFFFFF"/>
                </a:solidFill>
                <a:effectLst>
                  <a:outerShdw blurRad="38100" dist="38100" dir="2700000" algn="tl">
                    <a:srgbClr val="000000">
                      <a:alpha val="70000"/>
                    </a:srgbClr>
                  </a:outerShdw>
                </a:effectLst>
                <a:latin typeface="Calibri" pitchFamily="34" charset="0"/>
              </a:rPr>
              <a:t>Low pressure systems (warmer temperatures and lower density) are areas of rising air. </a:t>
            </a:r>
          </a:p>
        </p:txBody>
      </p:sp>
      <p:sp>
        <p:nvSpPr>
          <p:cNvPr id="7" name="Content Placeholder 2"/>
          <p:cNvSpPr txBox="1">
            <a:spLocks/>
          </p:cNvSpPr>
          <p:nvPr/>
        </p:nvSpPr>
        <p:spPr>
          <a:xfrm>
            <a:off x="1979712" y="3573016"/>
            <a:ext cx="6984776" cy="273630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4400" b="1" dirty="0">
                <a:solidFill>
                  <a:srgbClr val="FFFFFF"/>
                </a:solidFill>
                <a:effectLst>
                  <a:outerShdw blurRad="38100" dist="38100" dir="2700000" algn="tl">
                    <a:srgbClr val="000000">
                      <a:alpha val="70000"/>
                    </a:srgbClr>
                  </a:outerShdw>
                </a:effectLst>
                <a:latin typeface="Calibri" pitchFamily="34" charset="0"/>
              </a:rPr>
              <a:t>Clouds form when air is lifted and cools. Therefore, areas of low pressure usually have cloudy weather.</a:t>
            </a:r>
          </a:p>
        </p:txBody>
      </p:sp>
    </p:spTree>
    <p:extLst>
      <p:ext uri="{BB962C8B-B14F-4D97-AF65-F5344CB8AC3E}">
        <p14:creationId xmlns:p14="http://schemas.microsoft.com/office/powerpoint/2010/main" val="477325092"/>
      </p:ext>
    </p:extLst>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15960</TotalTime>
  <Words>1922</Words>
  <Application>Microsoft Office PowerPoint</Application>
  <PresentationFormat>On-screen Show (4:3)</PresentationFormat>
  <Paragraphs>157</Paragraphs>
  <Slides>39</Slides>
  <Notes>36</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39</vt:i4>
      </vt:variant>
    </vt:vector>
  </HeadingPairs>
  <TitlesOfParts>
    <vt:vector size="52" baseType="lpstr">
      <vt:lpstr>Arial</vt:lpstr>
      <vt:lpstr>Calibri</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9_Diseño predeterminado</vt:lpstr>
      <vt:lpstr>10_Diseño predeterminado</vt:lpstr>
      <vt:lpstr>11_Diseño predeterminado</vt:lpstr>
      <vt:lpstr>What causes weather to change?</vt:lpstr>
      <vt:lpstr>Learning Target: How does the interaction between air masses cause a change in the weather?</vt:lpstr>
      <vt:lpstr>PowerPoint Presentation</vt:lpstr>
      <vt:lpstr>Air Masses</vt:lpstr>
      <vt:lpstr>PowerPoint Presentation</vt:lpstr>
      <vt:lpstr>PowerPoint Presentation</vt:lpstr>
      <vt:lpstr>PowerPoint Presentation</vt:lpstr>
      <vt:lpstr>PowerPoint Presentation</vt:lpstr>
      <vt:lpstr>PowerPoint Presentation</vt:lpstr>
      <vt:lpstr>PowerPoint Presentation</vt:lpstr>
      <vt:lpstr>Fronts</vt:lpstr>
      <vt:lpstr>PowerPoint Presentation</vt:lpstr>
      <vt:lpstr>PowerPoint Presentation</vt:lpstr>
      <vt:lpstr>PowerPoint Presentation</vt:lpstr>
      <vt:lpstr>PowerPoint Presentation</vt:lpstr>
      <vt:lpstr>Cold Front</vt:lpstr>
      <vt:lpstr>Cold  Front</vt:lpstr>
      <vt:lpstr>Cold Front Advancing</vt:lpstr>
      <vt:lpstr>PowerPoint Presentation</vt:lpstr>
      <vt:lpstr>Warm Front</vt:lpstr>
      <vt:lpstr>Warm  Front</vt:lpstr>
      <vt:lpstr>Warm Front Advancing</vt:lpstr>
      <vt:lpstr>PowerPoint Presentation</vt:lpstr>
      <vt:lpstr>PowerPoint Presentation</vt:lpstr>
      <vt:lpstr>Formation of a Thunderstorm</vt:lpstr>
      <vt:lpstr>Formation of a Thunderstorm</vt:lpstr>
      <vt:lpstr>Formation of a Thunderstorm</vt:lpstr>
      <vt:lpstr>Formation of a Thunderstorm</vt:lpstr>
      <vt:lpstr>Tornadoes</vt:lpstr>
      <vt:lpstr>PowerPoint Presentation</vt:lpstr>
      <vt:lpstr>PowerPoint Presentation</vt:lpstr>
      <vt:lpstr>Hurricanes</vt:lpstr>
      <vt:lpstr>Hurricanes</vt:lpstr>
      <vt:lpstr>PowerPoint Presentation</vt:lpstr>
      <vt:lpstr>PowerPoint Presentation</vt:lpstr>
      <vt:lpstr>Typical Travel Paths of Hurricanes Why?</vt:lpstr>
      <vt:lpstr>Hurricanes are fueled by the heat and moisture of warm ocean water.</vt:lpstr>
      <vt:lpstr>Activating Strategy:</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Brad Burel</cp:lastModifiedBy>
  <cp:revision>823</cp:revision>
  <dcterms:created xsi:type="dcterms:W3CDTF">2010-05-23T14:28:12Z</dcterms:created>
  <dcterms:modified xsi:type="dcterms:W3CDTF">2021-03-02T15:27:24Z</dcterms:modified>
</cp:coreProperties>
</file>